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618" r:id="rId3"/>
    <p:sldId id="615" r:id="rId4"/>
    <p:sldId id="624" r:id="rId5"/>
    <p:sldId id="606" r:id="rId6"/>
    <p:sldId id="605" r:id="rId7"/>
    <p:sldId id="616" r:id="rId8"/>
  </p:sldIdLst>
  <p:sldSz cx="9144000" cy="6858000" type="screen4x3"/>
  <p:notesSz cx="6921500" cy="100838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75F"/>
    <a:srgbClr val="F8E31C"/>
    <a:srgbClr val="F8F800"/>
    <a:srgbClr val="FF67EC"/>
    <a:srgbClr val="236474"/>
    <a:srgbClr val="546FA4"/>
    <a:srgbClr val="7A8FBA"/>
    <a:srgbClr val="FF9934"/>
    <a:srgbClr val="546FDC"/>
    <a:srgbClr val="35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Mørkt layout 1 - Marker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Mørkt layout 2 - Markering 1/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68260" autoAdjust="0"/>
  </p:normalViewPr>
  <p:slideViewPr>
    <p:cSldViewPr>
      <p:cViewPr varScale="1">
        <p:scale>
          <a:sx n="83" d="100"/>
          <a:sy n="83" d="100"/>
        </p:scale>
        <p:origin x="3226" y="5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4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5A0AD-E877-F94D-A558-3D13537FD62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da-DK"/>
        </a:p>
      </dgm:t>
    </dgm:pt>
    <dgm:pt modelId="{A1F9E2A4-BDDC-1E44-BE30-27071A4BA635}">
      <dgm:prSet/>
      <dgm:spPr/>
      <dgm:t>
        <a:bodyPr/>
        <a:lstStyle/>
        <a:p>
          <a:r>
            <a:rPr lang="da-DK"/>
            <a:t>1. fase: Idegenerering</a:t>
          </a:r>
        </a:p>
      </dgm:t>
    </dgm:pt>
    <dgm:pt modelId="{65B97CAC-6134-E742-8E87-6D39DBC6F5AE}" type="parTrans" cxnId="{23039127-B78C-5243-8642-0B704ECE8925}">
      <dgm:prSet/>
      <dgm:spPr/>
      <dgm:t>
        <a:bodyPr/>
        <a:lstStyle/>
        <a:p>
          <a:endParaRPr lang="da-DK"/>
        </a:p>
      </dgm:t>
    </dgm:pt>
    <dgm:pt modelId="{1B5CCFEB-8929-D44C-B6ED-32040297A857}" type="sibTrans" cxnId="{23039127-B78C-5243-8642-0B704ECE8925}">
      <dgm:prSet/>
      <dgm:spPr/>
      <dgm:t>
        <a:bodyPr/>
        <a:lstStyle/>
        <a:p>
          <a:endParaRPr lang="da-DK"/>
        </a:p>
      </dgm:t>
    </dgm:pt>
    <dgm:pt modelId="{70DA3ABB-A4AD-5048-A985-96A5D9D5611A}">
      <dgm:prSet/>
      <dgm:spPr/>
      <dgm:t>
        <a:bodyPr/>
        <a:lstStyle/>
        <a:p>
          <a:r>
            <a:rPr lang="da-DK"/>
            <a:t>2. fase: Refleksion og udbredelse </a:t>
          </a:r>
        </a:p>
      </dgm:t>
    </dgm:pt>
    <dgm:pt modelId="{79B6FB9A-9E6F-C34E-8580-4210DADD9F8E}" type="parTrans" cxnId="{233960A3-F742-C040-9298-48AE52E29D54}">
      <dgm:prSet/>
      <dgm:spPr/>
      <dgm:t>
        <a:bodyPr/>
        <a:lstStyle/>
        <a:p>
          <a:endParaRPr lang="da-DK"/>
        </a:p>
      </dgm:t>
    </dgm:pt>
    <dgm:pt modelId="{AB4CC4D0-1771-8646-8D20-C597B6C6FF62}" type="sibTrans" cxnId="{233960A3-F742-C040-9298-48AE52E29D54}">
      <dgm:prSet/>
      <dgm:spPr/>
      <dgm:t>
        <a:bodyPr/>
        <a:lstStyle/>
        <a:p>
          <a:endParaRPr lang="da-DK"/>
        </a:p>
      </dgm:t>
    </dgm:pt>
    <dgm:pt modelId="{E786E0AB-AE39-574B-B2AD-76FD11B7751E}">
      <dgm:prSet/>
      <dgm:spPr/>
      <dgm:t>
        <a:bodyPr/>
        <a:lstStyle/>
        <a:p>
          <a:r>
            <a:rPr lang="da-DK"/>
            <a:t>3. fase: Prioritering og rammesætning</a:t>
          </a:r>
        </a:p>
      </dgm:t>
    </dgm:pt>
    <dgm:pt modelId="{203606FD-BB7C-9D4D-8CE0-3EE28369EF4E}" type="parTrans" cxnId="{C062A0AB-4968-8F40-B78C-14B48649E7C8}">
      <dgm:prSet/>
      <dgm:spPr/>
      <dgm:t>
        <a:bodyPr/>
        <a:lstStyle/>
        <a:p>
          <a:endParaRPr lang="da-DK"/>
        </a:p>
      </dgm:t>
    </dgm:pt>
    <dgm:pt modelId="{A4E436E1-45A0-2144-8ECF-AF097FD1A130}" type="sibTrans" cxnId="{C062A0AB-4968-8F40-B78C-14B48649E7C8}">
      <dgm:prSet/>
      <dgm:spPr/>
      <dgm:t>
        <a:bodyPr/>
        <a:lstStyle/>
        <a:p>
          <a:endParaRPr lang="da-DK"/>
        </a:p>
      </dgm:t>
    </dgm:pt>
    <dgm:pt modelId="{EE8EB324-A1D4-6344-865B-6D1348F1B390}">
      <dgm:prSet/>
      <dgm:spPr/>
      <dgm:t>
        <a:bodyPr/>
        <a:lstStyle/>
        <a:p>
          <a:r>
            <a:rPr lang="da-DK"/>
            <a:t>4. fase: Konkretisering </a:t>
          </a:r>
        </a:p>
      </dgm:t>
    </dgm:pt>
    <dgm:pt modelId="{2D49EFD9-08C3-654E-8932-A27675A0FDE3}" type="parTrans" cxnId="{E5698DF4-5638-924D-9105-4D614C8A97FE}">
      <dgm:prSet/>
      <dgm:spPr/>
      <dgm:t>
        <a:bodyPr/>
        <a:lstStyle/>
        <a:p>
          <a:endParaRPr lang="da-DK"/>
        </a:p>
      </dgm:t>
    </dgm:pt>
    <dgm:pt modelId="{9DE317A2-93D3-3146-8CBE-B40CAE5A21CC}" type="sibTrans" cxnId="{E5698DF4-5638-924D-9105-4D614C8A97FE}">
      <dgm:prSet/>
      <dgm:spPr/>
      <dgm:t>
        <a:bodyPr/>
        <a:lstStyle/>
        <a:p>
          <a:endParaRPr lang="da-DK"/>
        </a:p>
      </dgm:t>
    </dgm:pt>
    <dgm:pt modelId="{D0521F5B-1AC3-D644-A5B9-A788B4896D4F}">
      <dgm:prSet/>
      <dgm:spPr/>
      <dgm:t>
        <a:bodyPr/>
        <a:lstStyle/>
        <a:p>
          <a:r>
            <a:rPr lang="da-DK"/>
            <a:t>5. fase: Realisering</a:t>
          </a:r>
        </a:p>
      </dgm:t>
    </dgm:pt>
    <dgm:pt modelId="{0567D163-C348-3B45-8EB6-3E62EB6CA957}" type="parTrans" cxnId="{F0A64CD9-538D-9F4C-929A-2577819F5B36}">
      <dgm:prSet/>
      <dgm:spPr/>
      <dgm:t>
        <a:bodyPr/>
        <a:lstStyle/>
        <a:p>
          <a:endParaRPr lang="da-DK"/>
        </a:p>
      </dgm:t>
    </dgm:pt>
    <dgm:pt modelId="{CB0CB137-EB8B-224F-8D9D-C73F2BC57BD7}" type="sibTrans" cxnId="{F0A64CD9-538D-9F4C-929A-2577819F5B36}">
      <dgm:prSet/>
      <dgm:spPr/>
      <dgm:t>
        <a:bodyPr/>
        <a:lstStyle/>
        <a:p>
          <a:endParaRPr lang="da-DK"/>
        </a:p>
      </dgm:t>
    </dgm:pt>
    <dgm:pt modelId="{06A7729A-6366-6A4B-BF9B-B968F82161D1}" type="pres">
      <dgm:prSet presAssocID="{BB75A0AD-E877-F94D-A558-3D13537FD6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BFE411C-C449-0347-8233-D78EF29C6E04}" type="pres">
      <dgm:prSet presAssocID="{A1F9E2A4-BDDC-1E44-BE30-27071A4BA6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D0480A9-7FF1-FE46-BBBE-951CB18CFE9E}" type="pres">
      <dgm:prSet presAssocID="{1B5CCFEB-8929-D44C-B6ED-32040297A857}" presName="sibTrans" presStyleLbl="sibTrans2D1" presStyleIdx="0" presStyleCnt="4"/>
      <dgm:spPr/>
      <dgm:t>
        <a:bodyPr/>
        <a:lstStyle/>
        <a:p>
          <a:endParaRPr lang="da-DK"/>
        </a:p>
      </dgm:t>
    </dgm:pt>
    <dgm:pt modelId="{78B02C8B-2FB9-024D-9906-3D8512B4BE0B}" type="pres">
      <dgm:prSet presAssocID="{1B5CCFEB-8929-D44C-B6ED-32040297A857}" presName="connectorText" presStyleLbl="sibTrans2D1" presStyleIdx="0" presStyleCnt="4"/>
      <dgm:spPr/>
      <dgm:t>
        <a:bodyPr/>
        <a:lstStyle/>
        <a:p>
          <a:endParaRPr lang="da-DK"/>
        </a:p>
      </dgm:t>
    </dgm:pt>
    <dgm:pt modelId="{B79CDDBB-5B94-EE4A-B10A-57B2884ABB0E}" type="pres">
      <dgm:prSet presAssocID="{70DA3ABB-A4AD-5048-A985-96A5D9D561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EA0D15-337E-5A4D-8DC1-C3F37EA4FD58}" type="pres">
      <dgm:prSet presAssocID="{AB4CC4D0-1771-8646-8D20-C597B6C6FF62}" presName="sibTrans" presStyleLbl="sibTrans2D1" presStyleIdx="1" presStyleCnt="4"/>
      <dgm:spPr/>
      <dgm:t>
        <a:bodyPr/>
        <a:lstStyle/>
        <a:p>
          <a:endParaRPr lang="da-DK"/>
        </a:p>
      </dgm:t>
    </dgm:pt>
    <dgm:pt modelId="{6DA36D44-3F9A-BC4C-8498-F06862C864F3}" type="pres">
      <dgm:prSet presAssocID="{AB4CC4D0-1771-8646-8D20-C597B6C6FF62}" presName="connectorText" presStyleLbl="sibTrans2D1" presStyleIdx="1" presStyleCnt="4"/>
      <dgm:spPr/>
      <dgm:t>
        <a:bodyPr/>
        <a:lstStyle/>
        <a:p>
          <a:endParaRPr lang="da-DK"/>
        </a:p>
      </dgm:t>
    </dgm:pt>
    <dgm:pt modelId="{35794E40-1BDB-3B42-91BF-11803B1257EC}" type="pres">
      <dgm:prSet presAssocID="{E786E0AB-AE39-574B-B2AD-76FD11B775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320312-DEC3-0646-91EF-4D6027613B6B}" type="pres">
      <dgm:prSet presAssocID="{A4E436E1-45A0-2144-8ECF-AF097FD1A130}" presName="sibTrans" presStyleLbl="sibTrans2D1" presStyleIdx="2" presStyleCnt="4"/>
      <dgm:spPr/>
      <dgm:t>
        <a:bodyPr/>
        <a:lstStyle/>
        <a:p>
          <a:endParaRPr lang="da-DK"/>
        </a:p>
      </dgm:t>
    </dgm:pt>
    <dgm:pt modelId="{F1DF1981-5F9A-EA45-96EF-7020B90ADE30}" type="pres">
      <dgm:prSet presAssocID="{A4E436E1-45A0-2144-8ECF-AF097FD1A130}" presName="connectorText" presStyleLbl="sibTrans2D1" presStyleIdx="2" presStyleCnt="4"/>
      <dgm:spPr/>
      <dgm:t>
        <a:bodyPr/>
        <a:lstStyle/>
        <a:p>
          <a:endParaRPr lang="da-DK"/>
        </a:p>
      </dgm:t>
    </dgm:pt>
    <dgm:pt modelId="{224C5B4C-4D6E-824F-B363-8741DFE03301}" type="pres">
      <dgm:prSet presAssocID="{EE8EB324-A1D4-6344-865B-6D1348F1B3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C6D4A0-DC50-CF49-B36B-D85A43EF6287}" type="pres">
      <dgm:prSet presAssocID="{9DE317A2-93D3-3146-8CBE-B40CAE5A21CC}" presName="sibTrans" presStyleLbl="sibTrans2D1" presStyleIdx="3" presStyleCnt="4"/>
      <dgm:spPr/>
      <dgm:t>
        <a:bodyPr/>
        <a:lstStyle/>
        <a:p>
          <a:endParaRPr lang="da-DK"/>
        </a:p>
      </dgm:t>
    </dgm:pt>
    <dgm:pt modelId="{BC072595-D6E6-C24A-A806-D4371D51E7F7}" type="pres">
      <dgm:prSet presAssocID="{9DE317A2-93D3-3146-8CBE-B40CAE5A21CC}" presName="connectorText" presStyleLbl="sibTrans2D1" presStyleIdx="3" presStyleCnt="4"/>
      <dgm:spPr/>
      <dgm:t>
        <a:bodyPr/>
        <a:lstStyle/>
        <a:p>
          <a:endParaRPr lang="da-DK"/>
        </a:p>
      </dgm:t>
    </dgm:pt>
    <dgm:pt modelId="{2B3188A9-9C99-9342-8E7A-27A89D55672F}" type="pres">
      <dgm:prSet presAssocID="{D0521F5B-1AC3-D644-A5B9-A788B4896D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7988C99-9594-A04E-83A8-5830A1AE8DC4}" type="presOf" srcId="{70DA3ABB-A4AD-5048-A985-96A5D9D5611A}" destId="{B79CDDBB-5B94-EE4A-B10A-57B2884ABB0E}" srcOrd="0" destOrd="0" presId="urn:microsoft.com/office/officeart/2005/8/layout/process1"/>
    <dgm:cxn modelId="{77424F76-8278-EF45-A6AC-2489507F2612}" type="presOf" srcId="{D0521F5B-1AC3-D644-A5B9-A788B4896D4F}" destId="{2B3188A9-9C99-9342-8E7A-27A89D55672F}" srcOrd="0" destOrd="0" presId="urn:microsoft.com/office/officeart/2005/8/layout/process1"/>
    <dgm:cxn modelId="{D01A51B3-B0F3-C140-9C57-8EF8E910A92D}" type="presOf" srcId="{1B5CCFEB-8929-D44C-B6ED-32040297A857}" destId="{78B02C8B-2FB9-024D-9906-3D8512B4BE0B}" srcOrd="1" destOrd="0" presId="urn:microsoft.com/office/officeart/2005/8/layout/process1"/>
    <dgm:cxn modelId="{233960A3-F742-C040-9298-48AE52E29D54}" srcId="{BB75A0AD-E877-F94D-A558-3D13537FD62F}" destId="{70DA3ABB-A4AD-5048-A985-96A5D9D5611A}" srcOrd="1" destOrd="0" parTransId="{79B6FB9A-9E6F-C34E-8580-4210DADD9F8E}" sibTransId="{AB4CC4D0-1771-8646-8D20-C597B6C6FF62}"/>
    <dgm:cxn modelId="{9FACA2E4-00D3-A743-8E32-82FCBCCD5070}" type="presOf" srcId="{E786E0AB-AE39-574B-B2AD-76FD11B7751E}" destId="{35794E40-1BDB-3B42-91BF-11803B1257EC}" srcOrd="0" destOrd="0" presId="urn:microsoft.com/office/officeart/2005/8/layout/process1"/>
    <dgm:cxn modelId="{286E423F-F72B-294E-8445-0B3394FE4A85}" type="presOf" srcId="{9DE317A2-93D3-3146-8CBE-B40CAE5A21CC}" destId="{CDC6D4A0-DC50-CF49-B36B-D85A43EF6287}" srcOrd="0" destOrd="0" presId="urn:microsoft.com/office/officeart/2005/8/layout/process1"/>
    <dgm:cxn modelId="{DAFC0443-A00C-344A-BADA-6A582FF0328A}" type="presOf" srcId="{A4E436E1-45A0-2144-8ECF-AF097FD1A130}" destId="{7B320312-DEC3-0646-91EF-4D6027613B6B}" srcOrd="0" destOrd="0" presId="urn:microsoft.com/office/officeart/2005/8/layout/process1"/>
    <dgm:cxn modelId="{E5698DF4-5638-924D-9105-4D614C8A97FE}" srcId="{BB75A0AD-E877-F94D-A558-3D13537FD62F}" destId="{EE8EB324-A1D4-6344-865B-6D1348F1B390}" srcOrd="3" destOrd="0" parTransId="{2D49EFD9-08C3-654E-8932-A27675A0FDE3}" sibTransId="{9DE317A2-93D3-3146-8CBE-B40CAE5A21CC}"/>
    <dgm:cxn modelId="{F0A64CD9-538D-9F4C-929A-2577819F5B36}" srcId="{BB75A0AD-E877-F94D-A558-3D13537FD62F}" destId="{D0521F5B-1AC3-D644-A5B9-A788B4896D4F}" srcOrd="4" destOrd="0" parTransId="{0567D163-C348-3B45-8EB6-3E62EB6CA957}" sibTransId="{CB0CB137-EB8B-224F-8D9D-C73F2BC57BD7}"/>
    <dgm:cxn modelId="{3DE510DB-4D80-7D41-904D-D50FB653816E}" type="presOf" srcId="{A4E436E1-45A0-2144-8ECF-AF097FD1A130}" destId="{F1DF1981-5F9A-EA45-96EF-7020B90ADE30}" srcOrd="1" destOrd="0" presId="urn:microsoft.com/office/officeart/2005/8/layout/process1"/>
    <dgm:cxn modelId="{D2539727-33EB-324B-B001-615C3D81CB3B}" type="presOf" srcId="{9DE317A2-93D3-3146-8CBE-B40CAE5A21CC}" destId="{BC072595-D6E6-C24A-A806-D4371D51E7F7}" srcOrd="1" destOrd="0" presId="urn:microsoft.com/office/officeart/2005/8/layout/process1"/>
    <dgm:cxn modelId="{97A3F175-7542-E14F-93EC-8F5904507889}" type="presOf" srcId="{1B5CCFEB-8929-D44C-B6ED-32040297A857}" destId="{FD0480A9-7FF1-FE46-BBBE-951CB18CFE9E}" srcOrd="0" destOrd="0" presId="urn:microsoft.com/office/officeart/2005/8/layout/process1"/>
    <dgm:cxn modelId="{F16CD50F-46B3-F34F-B894-986623B8F949}" type="presOf" srcId="{AB4CC4D0-1771-8646-8D20-C597B6C6FF62}" destId="{6DA36D44-3F9A-BC4C-8498-F06862C864F3}" srcOrd="1" destOrd="0" presId="urn:microsoft.com/office/officeart/2005/8/layout/process1"/>
    <dgm:cxn modelId="{EE18CC5E-50B9-D344-A3AD-92A7C3528F6C}" type="presOf" srcId="{BB75A0AD-E877-F94D-A558-3D13537FD62F}" destId="{06A7729A-6366-6A4B-BF9B-B968F82161D1}" srcOrd="0" destOrd="0" presId="urn:microsoft.com/office/officeart/2005/8/layout/process1"/>
    <dgm:cxn modelId="{704ECC7F-7BA2-0E49-9B1D-31B9CD4B8054}" type="presOf" srcId="{EE8EB324-A1D4-6344-865B-6D1348F1B390}" destId="{224C5B4C-4D6E-824F-B363-8741DFE03301}" srcOrd="0" destOrd="0" presId="urn:microsoft.com/office/officeart/2005/8/layout/process1"/>
    <dgm:cxn modelId="{411895C9-2860-2840-B4E2-5609CEE518D5}" type="presOf" srcId="{A1F9E2A4-BDDC-1E44-BE30-27071A4BA635}" destId="{8BFE411C-C449-0347-8233-D78EF29C6E04}" srcOrd="0" destOrd="0" presId="urn:microsoft.com/office/officeart/2005/8/layout/process1"/>
    <dgm:cxn modelId="{A32618CF-1D47-9F4B-9715-5C89FE8D8387}" type="presOf" srcId="{AB4CC4D0-1771-8646-8D20-C597B6C6FF62}" destId="{98EA0D15-337E-5A4D-8DC1-C3F37EA4FD58}" srcOrd="0" destOrd="0" presId="urn:microsoft.com/office/officeart/2005/8/layout/process1"/>
    <dgm:cxn modelId="{23039127-B78C-5243-8642-0B704ECE8925}" srcId="{BB75A0AD-E877-F94D-A558-3D13537FD62F}" destId="{A1F9E2A4-BDDC-1E44-BE30-27071A4BA635}" srcOrd="0" destOrd="0" parTransId="{65B97CAC-6134-E742-8E87-6D39DBC6F5AE}" sibTransId="{1B5CCFEB-8929-D44C-B6ED-32040297A857}"/>
    <dgm:cxn modelId="{C062A0AB-4968-8F40-B78C-14B48649E7C8}" srcId="{BB75A0AD-E877-F94D-A558-3D13537FD62F}" destId="{E786E0AB-AE39-574B-B2AD-76FD11B7751E}" srcOrd="2" destOrd="0" parTransId="{203606FD-BB7C-9D4D-8CE0-3EE28369EF4E}" sibTransId="{A4E436E1-45A0-2144-8ECF-AF097FD1A130}"/>
    <dgm:cxn modelId="{9DC3F2AB-1DB2-EE4F-B140-31CE279153AD}" type="presParOf" srcId="{06A7729A-6366-6A4B-BF9B-B968F82161D1}" destId="{8BFE411C-C449-0347-8233-D78EF29C6E04}" srcOrd="0" destOrd="0" presId="urn:microsoft.com/office/officeart/2005/8/layout/process1"/>
    <dgm:cxn modelId="{D7DBB2C9-4C8E-1F4F-97F9-9829355FFFD4}" type="presParOf" srcId="{06A7729A-6366-6A4B-BF9B-B968F82161D1}" destId="{FD0480A9-7FF1-FE46-BBBE-951CB18CFE9E}" srcOrd="1" destOrd="0" presId="urn:microsoft.com/office/officeart/2005/8/layout/process1"/>
    <dgm:cxn modelId="{610349FE-F030-5C40-B7B7-56172E237E1A}" type="presParOf" srcId="{FD0480A9-7FF1-FE46-BBBE-951CB18CFE9E}" destId="{78B02C8B-2FB9-024D-9906-3D8512B4BE0B}" srcOrd="0" destOrd="0" presId="urn:microsoft.com/office/officeart/2005/8/layout/process1"/>
    <dgm:cxn modelId="{31D76E8C-126D-A448-B4C6-888E6037BEC2}" type="presParOf" srcId="{06A7729A-6366-6A4B-BF9B-B968F82161D1}" destId="{B79CDDBB-5B94-EE4A-B10A-57B2884ABB0E}" srcOrd="2" destOrd="0" presId="urn:microsoft.com/office/officeart/2005/8/layout/process1"/>
    <dgm:cxn modelId="{A048B894-E863-A84E-9454-530408263E7A}" type="presParOf" srcId="{06A7729A-6366-6A4B-BF9B-B968F82161D1}" destId="{98EA0D15-337E-5A4D-8DC1-C3F37EA4FD58}" srcOrd="3" destOrd="0" presId="urn:microsoft.com/office/officeart/2005/8/layout/process1"/>
    <dgm:cxn modelId="{1E622867-FC1F-3F43-87A2-9C44EB443B6A}" type="presParOf" srcId="{98EA0D15-337E-5A4D-8DC1-C3F37EA4FD58}" destId="{6DA36D44-3F9A-BC4C-8498-F06862C864F3}" srcOrd="0" destOrd="0" presId="urn:microsoft.com/office/officeart/2005/8/layout/process1"/>
    <dgm:cxn modelId="{7638524E-EA4C-6B40-8F94-84E45501C20B}" type="presParOf" srcId="{06A7729A-6366-6A4B-BF9B-B968F82161D1}" destId="{35794E40-1BDB-3B42-91BF-11803B1257EC}" srcOrd="4" destOrd="0" presId="urn:microsoft.com/office/officeart/2005/8/layout/process1"/>
    <dgm:cxn modelId="{09CE1EE0-12F7-2543-9339-6EC429FD92A9}" type="presParOf" srcId="{06A7729A-6366-6A4B-BF9B-B968F82161D1}" destId="{7B320312-DEC3-0646-91EF-4D6027613B6B}" srcOrd="5" destOrd="0" presId="urn:microsoft.com/office/officeart/2005/8/layout/process1"/>
    <dgm:cxn modelId="{B630FF54-FF1F-1E49-BD3D-0F352B3753C2}" type="presParOf" srcId="{7B320312-DEC3-0646-91EF-4D6027613B6B}" destId="{F1DF1981-5F9A-EA45-96EF-7020B90ADE30}" srcOrd="0" destOrd="0" presId="urn:microsoft.com/office/officeart/2005/8/layout/process1"/>
    <dgm:cxn modelId="{238E70ED-6F06-8B4E-930A-E81403B8A307}" type="presParOf" srcId="{06A7729A-6366-6A4B-BF9B-B968F82161D1}" destId="{224C5B4C-4D6E-824F-B363-8741DFE03301}" srcOrd="6" destOrd="0" presId="urn:microsoft.com/office/officeart/2005/8/layout/process1"/>
    <dgm:cxn modelId="{26D8A050-E9C1-484F-872C-9F01A8265B58}" type="presParOf" srcId="{06A7729A-6366-6A4B-BF9B-B968F82161D1}" destId="{CDC6D4A0-DC50-CF49-B36B-D85A43EF6287}" srcOrd="7" destOrd="0" presId="urn:microsoft.com/office/officeart/2005/8/layout/process1"/>
    <dgm:cxn modelId="{7D29E7E1-35D7-7C43-B3CE-881FC0AAFC18}" type="presParOf" srcId="{CDC6D4A0-DC50-CF49-B36B-D85A43EF6287}" destId="{BC072595-D6E6-C24A-A806-D4371D51E7F7}" srcOrd="0" destOrd="0" presId="urn:microsoft.com/office/officeart/2005/8/layout/process1"/>
    <dgm:cxn modelId="{D7E218BB-826E-D041-8083-37389A42EA68}" type="presParOf" srcId="{06A7729A-6366-6A4B-BF9B-B968F82161D1}" destId="{2B3188A9-9C99-9342-8E7A-27A89D55672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E411C-C449-0347-8233-D78EF29C6E04}">
      <dsp:nvSpPr>
        <dsp:cNvPr id="0" name=""/>
        <dsp:cNvSpPr/>
      </dsp:nvSpPr>
      <dsp:spPr>
        <a:xfrm>
          <a:off x="4113" y="1021578"/>
          <a:ext cx="1275258" cy="7651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1. fase: Idegenerering</a:t>
          </a:r>
        </a:p>
      </dsp:txBody>
      <dsp:txXfrm>
        <a:off x="26524" y="1043989"/>
        <a:ext cx="1230436" cy="720333"/>
      </dsp:txXfrm>
    </dsp:sp>
    <dsp:sp modelId="{FD0480A9-7FF1-FE46-BBBE-951CB18CFE9E}">
      <dsp:nvSpPr>
        <dsp:cNvPr id="0" name=""/>
        <dsp:cNvSpPr/>
      </dsp:nvSpPr>
      <dsp:spPr>
        <a:xfrm>
          <a:off x="1406898" y="1246023"/>
          <a:ext cx="270354" cy="316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1406898" y="1309276"/>
        <a:ext cx="189248" cy="189758"/>
      </dsp:txXfrm>
    </dsp:sp>
    <dsp:sp modelId="{B79CDDBB-5B94-EE4A-B10A-57B2884ABB0E}">
      <dsp:nvSpPr>
        <dsp:cNvPr id="0" name=""/>
        <dsp:cNvSpPr/>
      </dsp:nvSpPr>
      <dsp:spPr>
        <a:xfrm>
          <a:off x="1789476" y="1021578"/>
          <a:ext cx="1275258" cy="765155"/>
        </a:xfrm>
        <a:prstGeom prst="roundRect">
          <a:avLst>
            <a:gd name="adj" fmla="val 10000"/>
          </a:avLst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2. fase: Refleksion og udbredelse </a:t>
          </a:r>
        </a:p>
      </dsp:txBody>
      <dsp:txXfrm>
        <a:off x="1811887" y="1043989"/>
        <a:ext cx="1230436" cy="720333"/>
      </dsp:txXfrm>
    </dsp:sp>
    <dsp:sp modelId="{98EA0D15-337E-5A4D-8DC1-C3F37EA4FD58}">
      <dsp:nvSpPr>
        <dsp:cNvPr id="0" name=""/>
        <dsp:cNvSpPr/>
      </dsp:nvSpPr>
      <dsp:spPr>
        <a:xfrm>
          <a:off x="3192260" y="1246023"/>
          <a:ext cx="270354" cy="316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3192260" y="1309276"/>
        <a:ext cx="189248" cy="189758"/>
      </dsp:txXfrm>
    </dsp:sp>
    <dsp:sp modelId="{35794E40-1BDB-3B42-91BF-11803B1257EC}">
      <dsp:nvSpPr>
        <dsp:cNvPr id="0" name=""/>
        <dsp:cNvSpPr/>
      </dsp:nvSpPr>
      <dsp:spPr>
        <a:xfrm>
          <a:off x="3574838" y="1021578"/>
          <a:ext cx="1275258" cy="765155"/>
        </a:xfrm>
        <a:prstGeom prst="roundRect">
          <a:avLst>
            <a:gd name="adj" fmla="val 10000"/>
          </a:avLst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3. fase: Prioritering og rammesætning</a:t>
          </a:r>
        </a:p>
      </dsp:txBody>
      <dsp:txXfrm>
        <a:off x="3597249" y="1043989"/>
        <a:ext cx="1230436" cy="720333"/>
      </dsp:txXfrm>
    </dsp:sp>
    <dsp:sp modelId="{7B320312-DEC3-0646-91EF-4D6027613B6B}">
      <dsp:nvSpPr>
        <dsp:cNvPr id="0" name=""/>
        <dsp:cNvSpPr/>
      </dsp:nvSpPr>
      <dsp:spPr>
        <a:xfrm>
          <a:off x="4977623" y="1246023"/>
          <a:ext cx="270354" cy="316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4977623" y="1309276"/>
        <a:ext cx="189248" cy="189758"/>
      </dsp:txXfrm>
    </dsp:sp>
    <dsp:sp modelId="{224C5B4C-4D6E-824F-B363-8741DFE03301}">
      <dsp:nvSpPr>
        <dsp:cNvPr id="0" name=""/>
        <dsp:cNvSpPr/>
      </dsp:nvSpPr>
      <dsp:spPr>
        <a:xfrm>
          <a:off x="5360200" y="1021578"/>
          <a:ext cx="1275258" cy="765155"/>
        </a:xfrm>
        <a:prstGeom prst="roundRect">
          <a:avLst>
            <a:gd name="adj" fmla="val 10000"/>
          </a:avLst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4. fase: Konkretisering </a:t>
          </a:r>
        </a:p>
      </dsp:txBody>
      <dsp:txXfrm>
        <a:off x="5382611" y="1043989"/>
        <a:ext cx="1230436" cy="720333"/>
      </dsp:txXfrm>
    </dsp:sp>
    <dsp:sp modelId="{CDC6D4A0-DC50-CF49-B36B-D85A43EF6287}">
      <dsp:nvSpPr>
        <dsp:cNvPr id="0" name=""/>
        <dsp:cNvSpPr/>
      </dsp:nvSpPr>
      <dsp:spPr>
        <a:xfrm>
          <a:off x="6762985" y="1246023"/>
          <a:ext cx="270354" cy="316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6762985" y="1309276"/>
        <a:ext cx="189248" cy="189758"/>
      </dsp:txXfrm>
    </dsp:sp>
    <dsp:sp modelId="{2B3188A9-9C99-9342-8E7A-27A89D55672F}">
      <dsp:nvSpPr>
        <dsp:cNvPr id="0" name=""/>
        <dsp:cNvSpPr/>
      </dsp:nvSpPr>
      <dsp:spPr>
        <a:xfrm>
          <a:off x="7145563" y="1021578"/>
          <a:ext cx="1275258" cy="765155"/>
        </a:xfrm>
        <a:prstGeom prst="roundRect">
          <a:avLst>
            <a:gd name="adj" fmla="val 1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5. fase: Realisering</a:t>
          </a:r>
        </a:p>
      </dsp:txBody>
      <dsp:txXfrm>
        <a:off x="7167974" y="1043989"/>
        <a:ext cx="1230436" cy="72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FAE8F7A8-56F1-6D4D-8E8A-986C5CD0D5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6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40DB1ED9-31A1-064D-A1E9-08E6C9F71E3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0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defTabSz="930275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defTabSz="930275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defTabSz="930275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3F900105-F49F-8B45-A29E-AC1B413FCA40}" type="slidenum">
              <a:rPr lang="da-DK" sz="1200">
                <a:latin typeface="Arial" charset="0"/>
              </a:rPr>
              <a:pPr eaLnBrk="1" hangingPunct="1"/>
              <a:t>1</a:t>
            </a:fld>
            <a:endParaRPr lang="da-DK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2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B1ED9-31A1-064D-A1E9-08E6C9F71E3D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59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Billede:</a:t>
            </a:r>
          </a:p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www.google.com</a:t>
            </a:r>
            <a:r>
              <a:rPr lang="da-DK" dirty="0"/>
              <a:t>/</a:t>
            </a:r>
            <a:r>
              <a:rPr lang="da-DK" dirty="0" err="1"/>
              <a:t>url?sa</a:t>
            </a:r>
            <a:r>
              <a:rPr lang="da-DK" dirty="0"/>
              <a:t>=</a:t>
            </a:r>
            <a:r>
              <a:rPr lang="da-DK" dirty="0" err="1"/>
              <a:t>i&amp;rct</a:t>
            </a:r>
            <a:r>
              <a:rPr lang="da-DK" dirty="0"/>
              <a:t>=</a:t>
            </a:r>
            <a:r>
              <a:rPr lang="da-DK" dirty="0" err="1"/>
              <a:t>j&amp;q</a:t>
            </a:r>
            <a:r>
              <a:rPr lang="da-DK" dirty="0"/>
              <a:t>=&amp;</a:t>
            </a:r>
            <a:r>
              <a:rPr lang="da-DK" dirty="0" err="1"/>
              <a:t>esrc</a:t>
            </a:r>
            <a:r>
              <a:rPr lang="da-DK" dirty="0"/>
              <a:t>=</a:t>
            </a:r>
            <a:r>
              <a:rPr lang="da-DK" dirty="0" err="1"/>
              <a:t>s&amp;source</a:t>
            </a:r>
            <a:r>
              <a:rPr lang="da-DK" dirty="0"/>
              <a:t>=</a:t>
            </a:r>
            <a:r>
              <a:rPr lang="da-DK" dirty="0" err="1"/>
              <a:t>images&amp;cd</a:t>
            </a:r>
            <a:r>
              <a:rPr lang="da-DK" dirty="0"/>
              <a:t>=&amp;ved=2ahUKEwjk5ZLJ06veAhXLy6QKHfb0BpAQjhx6BAgBEAM&amp;url=https%3A%2F%2Fwww.designorate.com%2Fusing-the-affinity-diagram%2F&amp;psig=AOvVaw3St9FOs6FEywYrnaWVeVXb&amp;ust=1540902557550888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B1ED9-31A1-064D-A1E9-08E6C9F71E3D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903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r>
              <a:rPr lang="da-DK" baseline="0" dirty="0"/>
              <a:t>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B1ED9-31A1-064D-A1E9-08E6C9F71E3D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75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Modellen med læringsmål….</a:t>
            </a:r>
          </a:p>
          <a:p>
            <a:r>
              <a:rPr lang="da-DK" baseline="0" dirty="0"/>
              <a:t>PROGRESSION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B1ED9-31A1-064D-A1E9-08E6C9F71E3D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75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B1ED9-31A1-064D-A1E9-08E6C9F71E3D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52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ib15_16 copy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68313" y="333375"/>
          <a:ext cx="16557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0" name="Image" r:id="rId4" imgW="2606045" imgH="490687" progId="Photoshop.Image.8">
                  <p:embed/>
                </p:oleObj>
              </mc:Choice>
              <mc:Fallback>
                <p:oleObj name="Image" r:id="rId4" imgW="2606045" imgH="49068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16557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3388098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E976-8F44-0146-9416-6BCE8F7F32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56437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32575" y="1066800"/>
            <a:ext cx="2054225" cy="50292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68313" y="1066800"/>
            <a:ext cx="6011862" cy="50292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0335-7A10-D944-A3D0-3768F276008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79222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8A59A-3DD4-8543-AC01-B9FC4B0B77C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43920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64E2-64C3-B14D-B212-3161E7936D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47053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68313" y="2133600"/>
            <a:ext cx="402748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274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D5E7-C954-F843-B915-86E39211E49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07224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4BBE-12A0-CB46-9485-A7FBD23292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40476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E014-741B-1842-83F8-94C13FF9318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28049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4DCA-16E5-594F-83C0-397FC9BE1B6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12266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7D9A-A6F5-5747-BE46-33F7C1BED9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63966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F48A-2A63-5344-93B2-2FAF07044E5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6651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powerhead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14283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Arial" charset="0"/>
            </a:endParaRP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66800"/>
            <a:ext cx="8218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46038" rIns="72000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61150"/>
            <a:ext cx="1905000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b="0">
                <a:solidFill>
                  <a:schemeClr val="bg1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7C642F6-4BFE-1E48-A1F1-DE9491DDA59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133600"/>
            <a:ext cx="8207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72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aphicFrame>
        <p:nvGraphicFramePr>
          <p:cNvPr id="1031" name="Object 38"/>
          <p:cNvGraphicFramePr>
            <a:graphicFrameLocks noChangeAspect="1"/>
          </p:cNvGraphicFramePr>
          <p:nvPr/>
        </p:nvGraphicFramePr>
        <p:xfrm>
          <a:off x="8101013" y="549275"/>
          <a:ext cx="963612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" name="Image" r:id="rId15" imgW="963007" imgH="88198" progId="Photoshop.Image.8">
                  <p:embed/>
                </p:oleObj>
              </mc:Choice>
              <mc:Fallback>
                <p:oleObj name="Image" r:id="rId15" imgW="963007" imgH="88198" progId="Photoshop.Image.8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549275"/>
                        <a:ext cx="963612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1"/>
          <p:cNvGraphicFramePr>
            <a:graphicFrameLocks noChangeAspect="1"/>
          </p:cNvGraphicFramePr>
          <p:nvPr/>
        </p:nvGraphicFramePr>
        <p:xfrm>
          <a:off x="468313" y="333375"/>
          <a:ext cx="16557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" name="Image" r:id="rId17" imgW="2606045" imgH="490687" progId="Photoshop.Image.8">
                  <p:embed/>
                </p:oleObj>
              </mc:Choice>
              <mc:Fallback>
                <p:oleObj name="Image" r:id="rId17" imgW="2606045" imgH="490687" progId="Photoshop.Imag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16557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63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B677A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h@plan.aa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5hpRX5ZeI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488237" cy="1614488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Gill Sans MT" charset="0"/>
              </a:rPr>
              <a:t>PROGRESSIVE PBL LÆRINGSMÅL</a:t>
            </a: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1214438" y="3000375"/>
            <a:ext cx="64008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36000" tIns="0" rIns="72000"/>
          <a:lstStyle>
            <a:lvl1pPr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ctr"/>
            <a:r>
              <a:rPr lang="da-DK" sz="2000" b="0" i="1" dirty="0">
                <a:solidFill>
                  <a:schemeClr val="bg1"/>
                </a:solidFill>
              </a:rPr>
              <a:t>WORKSHOP </a:t>
            </a:r>
            <a:r>
              <a:rPr lang="da-DK" sz="2000" b="0" i="1" dirty="0" smtClean="0">
                <a:solidFill>
                  <a:schemeClr val="bg1"/>
                </a:solidFill>
              </a:rPr>
              <a:t>– KONKRETISERING</a:t>
            </a:r>
            <a:endParaRPr lang="da-DK" sz="2000" b="0" i="1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653136"/>
            <a:ext cx="4320480" cy="285273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GB" sz="1600" dirty="0">
              <a:latin typeface="Gill Sans MT" charset="0"/>
            </a:endParaRPr>
          </a:p>
          <a:p>
            <a:pPr algn="ctr">
              <a:lnSpc>
                <a:spcPct val="80000"/>
              </a:lnSpc>
            </a:pPr>
            <a:endParaRPr lang="en-GB" sz="1600" dirty="0">
              <a:latin typeface="Gill Sans MT" charset="0"/>
            </a:endParaRPr>
          </a:p>
          <a:p>
            <a:pPr algn="ctr">
              <a:lnSpc>
                <a:spcPct val="80000"/>
              </a:lnSpc>
            </a:pPr>
            <a:r>
              <a:rPr lang="en-GB" sz="1600" dirty="0">
                <a:latin typeface="Gill Sans MT" charset="0"/>
              </a:rPr>
              <a:t>Jette Egelund Holgaard, UCPBL, AAU</a:t>
            </a:r>
          </a:p>
          <a:p>
            <a:pPr algn="ctr">
              <a:lnSpc>
                <a:spcPct val="80000"/>
              </a:lnSpc>
            </a:pPr>
            <a:r>
              <a:rPr lang="en-GB" sz="1600" dirty="0">
                <a:latin typeface="Gill Sans MT" charset="0"/>
                <a:hlinkClick r:id="rId3"/>
              </a:rPr>
              <a:t>jeh@plan.aau.dk</a:t>
            </a:r>
            <a:r>
              <a:rPr lang="en-GB" sz="1600" dirty="0">
                <a:latin typeface="Gill Sans MT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GB" sz="16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6096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60432" cy="1143000"/>
          </a:xfrm>
        </p:spPr>
        <p:txBody>
          <a:bodyPr/>
          <a:lstStyle/>
          <a:p>
            <a:pPr eaLnBrk="1" hangingPunct="1"/>
            <a:r>
              <a:rPr lang="da-DK" sz="2800" dirty="0">
                <a:latin typeface="Arial" charset="0"/>
              </a:rPr>
              <a:t>Arbejdet med progressive læringsmål i et overordnet procesperspektiv</a:t>
            </a:r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C175C523-2BBB-7348-974F-3B8FD0342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98407"/>
              </p:ext>
            </p:extLst>
          </p:nvPr>
        </p:nvGraphicFramePr>
        <p:xfrm>
          <a:off x="467544" y="2636912"/>
          <a:ext cx="84249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8246C85A-B44B-3648-B840-28CE32C9F3A1}"/>
              </a:ext>
            </a:extLst>
          </p:cNvPr>
          <p:cNvSpPr txBox="1">
            <a:spLocks/>
          </p:cNvSpPr>
          <p:nvPr/>
        </p:nvSpPr>
        <p:spPr bwMode="auto">
          <a:xfrm>
            <a:off x="179512" y="4509120"/>
            <a:ext cx="49685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72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lvl="2" indent="0">
              <a:buNone/>
            </a:pPr>
            <a:endParaRPr lang="da-DK" sz="1800" b="0" kern="0" dirty="0"/>
          </a:p>
          <a:p>
            <a:pPr eaLnBrk="1" hangingPunct="1">
              <a:buFont typeface="Arial"/>
              <a:buChar char="•"/>
              <a:defRPr/>
            </a:pPr>
            <a:endParaRPr lang="da-DK" sz="2400" b="0" kern="0" dirty="0">
              <a:latin typeface="+mj-lt"/>
              <a:ea typeface="+mn-ea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C695F10-3DD5-4342-B770-31BD0F4C5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163"/>
          <a:stretch/>
        </p:blipFill>
        <p:spPr>
          <a:xfrm>
            <a:off x="4554612" y="5517232"/>
            <a:ext cx="4589388" cy="69228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9830EA0-9B0C-884C-9943-A93C4FB8CB08}"/>
              </a:ext>
            </a:extLst>
          </p:cNvPr>
          <p:cNvSpPr txBox="1"/>
          <p:nvPr/>
        </p:nvSpPr>
        <p:spPr>
          <a:xfrm>
            <a:off x="5920723" y="4797152"/>
            <a:ext cx="289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Læringsmål </a:t>
            </a:r>
          </a:p>
          <a:p>
            <a:pPr algn="r"/>
            <a:r>
              <a:rPr lang="en-GB" sz="2000" dirty="0"/>
              <a:t>(Eks. fra Bach. Energi)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FCE06FA-A3A9-7941-9CBB-4A0950376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2204864"/>
            <a:ext cx="2572122" cy="128181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5220072" y="3429000"/>
            <a:ext cx="2448272" cy="1296144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46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60432" cy="1143000"/>
          </a:xfrm>
        </p:spPr>
        <p:txBody>
          <a:bodyPr/>
          <a:lstStyle/>
          <a:p>
            <a:pPr eaLnBrk="1" hangingPunct="1"/>
            <a:r>
              <a:rPr lang="da-DK" sz="2800" dirty="0">
                <a:latin typeface="Arial" charset="0"/>
              </a:rPr>
              <a:t>Plan for dagens ide-genereringsworkshop</a:t>
            </a:r>
          </a:p>
        </p:txBody>
      </p:sp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xfrm>
            <a:off x="-324544" y="2060848"/>
            <a:ext cx="8928992" cy="2000250"/>
          </a:xfrm>
        </p:spPr>
        <p:txBody>
          <a:bodyPr/>
          <a:lstStyle/>
          <a:p>
            <a:pPr marL="914400" lvl="2" indent="0">
              <a:buNone/>
            </a:pPr>
            <a:r>
              <a:rPr lang="da-DK" sz="2400" dirty="0"/>
              <a:t>9.00 </a:t>
            </a:r>
            <a:r>
              <a:rPr lang="da-DK" sz="2400" dirty="0" smtClean="0"/>
              <a:t>Velkommen og introduktion til ”constructive alignment”</a:t>
            </a:r>
            <a:endParaRPr lang="da-DK" sz="2400" dirty="0"/>
          </a:p>
          <a:p>
            <a:pPr marL="914400" lvl="2" indent="0">
              <a:buNone/>
            </a:pPr>
            <a:r>
              <a:rPr lang="da-DK" sz="2400" dirty="0" smtClean="0"/>
              <a:t>9.15 Præsentation af prioriterede ideer og nye dialogkort </a:t>
            </a:r>
            <a:endParaRPr lang="da-DK" sz="2400" dirty="0"/>
          </a:p>
          <a:p>
            <a:pPr marL="903288" lvl="2" indent="11113" defTabSz="762000">
              <a:buNone/>
            </a:pPr>
            <a:r>
              <a:rPr lang="en-US" sz="2400" dirty="0" smtClean="0"/>
              <a:t>       Kvalifikationskort, aktivitetskort, evalueringskort</a:t>
            </a:r>
            <a:endParaRPr lang="da-DK" sz="2400" dirty="0" smtClean="0"/>
          </a:p>
          <a:p>
            <a:pPr marL="1524000" lvl="2" indent="-609600">
              <a:buNone/>
            </a:pPr>
            <a:r>
              <a:rPr lang="da-DK" sz="2400" dirty="0" smtClean="0"/>
              <a:t>9.30 Gruppearbejde – ideer til læringsmål med udgangspunkt i        dialogkort</a:t>
            </a:r>
            <a:endParaRPr lang="da-DK" sz="2400" dirty="0"/>
          </a:p>
          <a:p>
            <a:pPr marL="914400" lvl="2" indent="0">
              <a:buNone/>
            </a:pPr>
            <a:r>
              <a:rPr lang="da-DK" sz="2400" dirty="0" smtClean="0"/>
              <a:t>10.30 </a:t>
            </a:r>
            <a:r>
              <a:rPr lang="da-DK" sz="2400" dirty="0"/>
              <a:t>PAUSE</a:t>
            </a:r>
          </a:p>
          <a:p>
            <a:pPr marL="914400" lvl="2" indent="0">
              <a:buNone/>
            </a:pPr>
            <a:r>
              <a:rPr lang="da-DK" sz="2400" dirty="0" smtClean="0"/>
              <a:t>10.45 </a:t>
            </a:r>
            <a:r>
              <a:rPr lang="da-DK" sz="2400" dirty="0"/>
              <a:t>P</a:t>
            </a:r>
            <a:r>
              <a:rPr lang="da-DK" sz="2400" dirty="0" smtClean="0"/>
              <a:t>rogressionstjek</a:t>
            </a:r>
            <a:endParaRPr lang="da-DK" sz="2400" dirty="0"/>
          </a:p>
          <a:p>
            <a:pPr marL="914400" lvl="2" indent="0">
              <a:buNone/>
            </a:pPr>
            <a:r>
              <a:rPr lang="da-DK" sz="2400" dirty="0" smtClean="0"/>
              <a:t>11.00 </a:t>
            </a:r>
            <a:r>
              <a:rPr lang="da-DK" sz="2400" dirty="0"/>
              <a:t>Grupperne præsenterer</a:t>
            </a:r>
          </a:p>
          <a:p>
            <a:pPr marL="914400" lvl="2" indent="0">
              <a:buNone/>
            </a:pPr>
            <a:r>
              <a:rPr lang="da-DK" sz="2400" dirty="0"/>
              <a:t>11.45 </a:t>
            </a:r>
            <a:r>
              <a:rPr lang="da-DK" sz="2400" dirty="0" smtClean="0"/>
              <a:t>Afrunding</a:t>
            </a:r>
            <a:endParaRPr lang="da-DK" dirty="0"/>
          </a:p>
          <a:p>
            <a:pPr eaLnBrk="1" hangingPunct="1">
              <a:buFont typeface="Arial"/>
              <a:buChar char="•"/>
              <a:defRPr/>
            </a:pPr>
            <a:endParaRPr lang="da-DK" sz="2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37093" r="12201" b="18738"/>
          <a:stretch/>
        </p:blipFill>
        <p:spPr>
          <a:xfrm>
            <a:off x="4355976" y="3861048"/>
            <a:ext cx="41044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797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201401"/>
            <a:ext cx="8218487" cy="685800"/>
          </a:xfrm>
        </p:spPr>
        <p:txBody>
          <a:bodyPr/>
          <a:lstStyle/>
          <a:p>
            <a:r>
              <a:rPr lang="en-US" smtClean="0"/>
              <a:t>FOKUS </a:t>
            </a:r>
            <a:r>
              <a:rPr lang="en-US" dirty="0" smtClean="0"/>
              <a:t>PÅ SAMMENHÆNG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8A59A-3DD4-8543-AC01-B9FC4B0B77C8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 t="12600" r="7864" b="-3024"/>
          <a:stretch/>
        </p:blipFill>
        <p:spPr>
          <a:xfrm>
            <a:off x="24273" y="2132855"/>
            <a:ext cx="8580175" cy="46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335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Tekstfelt 9"/>
          <p:cNvSpPr txBox="1">
            <a:spLocks noChangeArrowheads="1"/>
          </p:cNvSpPr>
          <p:nvPr/>
        </p:nvSpPr>
        <p:spPr bwMode="auto">
          <a:xfrm>
            <a:off x="8321675" y="6581775"/>
            <a:ext cx="81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200"/>
              <a:t>©UCPBL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95736" y="1268760"/>
            <a:ext cx="8218487" cy="685800"/>
          </a:xfrm>
        </p:spPr>
        <p:txBody>
          <a:bodyPr/>
          <a:lstStyle/>
          <a:p>
            <a:r>
              <a:rPr lang="en-US" dirty="0" smtClean="0"/>
              <a:t>”Constructive alignment”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179512" y="5686532"/>
            <a:ext cx="10638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 smtClean="0"/>
          </a:p>
          <a:p>
            <a:r>
              <a:rPr lang="da-DK" dirty="0" smtClean="0">
                <a:hlinkClick r:id="rId3"/>
              </a:rPr>
              <a:t>https</a:t>
            </a:r>
            <a:r>
              <a:rPr lang="da-DK" dirty="0">
                <a:hlinkClick r:id="rId3"/>
              </a:rPr>
              <a:t>://</a:t>
            </a:r>
            <a:r>
              <a:rPr lang="da-DK" dirty="0" smtClean="0">
                <a:hlinkClick r:id="rId3"/>
              </a:rPr>
              <a:t>www.youtube.com/watch?v=c5hpRX5ZeIc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2238" r="2340" b="9924"/>
          <a:stretch/>
        </p:blipFill>
        <p:spPr>
          <a:xfrm>
            <a:off x="297142" y="1780132"/>
            <a:ext cx="8856984" cy="4032448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2725727" y="576494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 mere om begrebet her: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419415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Tekstfelt 9"/>
          <p:cNvSpPr txBox="1">
            <a:spLocks noChangeArrowheads="1"/>
          </p:cNvSpPr>
          <p:nvPr/>
        </p:nvSpPr>
        <p:spPr bwMode="auto">
          <a:xfrm>
            <a:off x="8321675" y="6581775"/>
            <a:ext cx="81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200"/>
              <a:t>©UCPBL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036D93-2C89-ED4B-8681-6D58C17B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36685"/>
            <a:ext cx="8218487" cy="685800"/>
          </a:xfrm>
        </p:spPr>
        <p:txBody>
          <a:bodyPr/>
          <a:lstStyle/>
          <a:p>
            <a:r>
              <a:rPr lang="da-DK" dirty="0" smtClean="0"/>
              <a:t>HUSK TIL PROGRESSIONSTJEK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4851" r="12790" b="6950"/>
          <a:stretch/>
        </p:blipFill>
        <p:spPr>
          <a:xfrm>
            <a:off x="1132707" y="1836549"/>
            <a:ext cx="7188968" cy="48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60432" cy="1143000"/>
          </a:xfrm>
        </p:spPr>
        <p:txBody>
          <a:bodyPr/>
          <a:lstStyle/>
          <a:p>
            <a:pPr eaLnBrk="1" hangingPunct="1"/>
            <a:r>
              <a:rPr lang="da-DK" sz="2800" dirty="0">
                <a:latin typeface="Arial" charset="0"/>
              </a:rPr>
              <a:t>Næste skridt</a:t>
            </a:r>
          </a:p>
        </p:txBody>
      </p:sp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2000250"/>
          </a:xfrm>
        </p:spPr>
        <p:txBody>
          <a:bodyPr/>
          <a:lstStyle/>
          <a:p>
            <a:pPr lvl="2"/>
            <a:r>
              <a:rPr lang="da-DK" sz="2400" dirty="0"/>
              <a:t>1. fase: Idegenerering – workshop </a:t>
            </a:r>
            <a:r>
              <a:rPr lang="da-DK" sz="2400" b="1" dirty="0" smtClean="0">
                <a:solidFill>
                  <a:srgbClr val="FF875F"/>
                </a:solidFill>
              </a:rPr>
              <a:t>AFSLUTTET</a:t>
            </a:r>
            <a:endParaRPr lang="da-DK" sz="2400" b="1" dirty="0">
              <a:solidFill>
                <a:srgbClr val="FF875F"/>
              </a:solidFill>
            </a:endParaRPr>
          </a:p>
          <a:p>
            <a:pPr lvl="2"/>
            <a:r>
              <a:rPr lang="da-DK" sz="2400" dirty="0"/>
              <a:t>2. fase: Refleksion og udbredelse </a:t>
            </a:r>
            <a:r>
              <a:rPr lang="da-DK" sz="2400" b="1" dirty="0">
                <a:solidFill>
                  <a:srgbClr val="FF875F"/>
                </a:solidFill>
              </a:rPr>
              <a:t>AFSLUTTET</a:t>
            </a:r>
            <a:endParaRPr lang="da-DK" sz="2400" dirty="0"/>
          </a:p>
          <a:p>
            <a:pPr lvl="2"/>
            <a:r>
              <a:rPr lang="da-DK" sz="2400" dirty="0"/>
              <a:t>3. fase: Prioritering og </a:t>
            </a:r>
            <a:r>
              <a:rPr lang="da-DK" sz="2400" dirty="0" smtClean="0"/>
              <a:t>rammesætning </a:t>
            </a:r>
            <a:r>
              <a:rPr lang="da-DK" sz="2400" b="1" dirty="0">
                <a:solidFill>
                  <a:srgbClr val="FF875F"/>
                </a:solidFill>
              </a:rPr>
              <a:t>AFSLUTTET</a:t>
            </a:r>
            <a:endParaRPr lang="da-DK" sz="2400" dirty="0"/>
          </a:p>
          <a:p>
            <a:pPr lvl="2"/>
            <a:r>
              <a:rPr lang="da-DK" sz="2400" dirty="0"/>
              <a:t>4. fase: Konkretisering – workshop </a:t>
            </a:r>
            <a:r>
              <a:rPr lang="da-DK" sz="2400" dirty="0" smtClean="0"/>
              <a:t>2 </a:t>
            </a:r>
            <a:r>
              <a:rPr lang="da-DK" sz="2400" b="1" dirty="0" smtClean="0">
                <a:solidFill>
                  <a:srgbClr val="FF875F"/>
                </a:solidFill>
              </a:rPr>
              <a:t> HUSK REFERAT</a:t>
            </a:r>
            <a:endParaRPr lang="da-DK" sz="2400" dirty="0"/>
          </a:p>
          <a:p>
            <a:pPr lvl="3"/>
            <a:r>
              <a:rPr lang="da-DK" sz="2400" dirty="0" smtClean="0">
                <a:solidFill>
                  <a:srgbClr val="0070C0"/>
                </a:solidFill>
              </a:rPr>
              <a:t>Opsummer de udarbejde læringsmål – nummerer dem, grupper dem semestervis og noter:</a:t>
            </a:r>
          </a:p>
          <a:p>
            <a:pPr lvl="4"/>
            <a:r>
              <a:rPr lang="da-DK" sz="2400" dirty="0" smtClean="0">
                <a:solidFill>
                  <a:srgbClr val="0070C0"/>
                </a:solidFill>
              </a:rPr>
              <a:t>hvilke(n)  PBL </a:t>
            </a:r>
            <a:r>
              <a:rPr lang="da-DK" sz="2400" dirty="0">
                <a:solidFill>
                  <a:srgbClr val="0070C0"/>
                </a:solidFill>
              </a:rPr>
              <a:t>k</a:t>
            </a:r>
            <a:r>
              <a:rPr lang="da-DK" sz="2400" dirty="0" smtClean="0">
                <a:solidFill>
                  <a:srgbClr val="0070C0"/>
                </a:solidFill>
              </a:rPr>
              <a:t>ompetence(r) er i spil.</a:t>
            </a:r>
          </a:p>
          <a:p>
            <a:pPr lvl="4"/>
            <a:r>
              <a:rPr lang="da-DK" sz="2400" dirty="0" smtClean="0">
                <a:solidFill>
                  <a:srgbClr val="0070C0"/>
                </a:solidFill>
              </a:rPr>
              <a:t>hvilke læringsmål forudsættes/bygges der op til</a:t>
            </a:r>
          </a:p>
          <a:p>
            <a:pPr lvl="4"/>
            <a:r>
              <a:rPr lang="da-DK" sz="2400" dirty="0" smtClean="0">
                <a:solidFill>
                  <a:srgbClr val="0070C0"/>
                </a:solidFill>
              </a:rPr>
              <a:t>Anbefalinger til undervisningsaktiviteter og evalueringsform</a:t>
            </a:r>
          </a:p>
          <a:p>
            <a:pPr lvl="2"/>
            <a:r>
              <a:rPr lang="da-DK" sz="2400" dirty="0" smtClean="0"/>
              <a:t>5</a:t>
            </a:r>
            <a:r>
              <a:rPr lang="da-DK" sz="2400" dirty="0"/>
              <a:t>. fase: Realisering </a:t>
            </a:r>
          </a:p>
          <a:p>
            <a:pPr marL="1828800" lvl="4" indent="0">
              <a:buNone/>
            </a:pPr>
            <a:endParaRPr lang="en-US" sz="2400" dirty="0" smtClean="0"/>
          </a:p>
          <a:p>
            <a:pPr lvl="4"/>
            <a:endParaRPr lang="en-US" sz="2400" dirty="0" smtClean="0"/>
          </a:p>
          <a:p>
            <a:pPr lvl="4"/>
            <a:endParaRPr lang="en-US" sz="2400" dirty="0" smtClean="0"/>
          </a:p>
          <a:p>
            <a:pPr lvl="4"/>
            <a:endParaRPr lang="da-DK" sz="2400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eaLnBrk="1" hangingPunct="1">
              <a:buFont typeface="Arial"/>
              <a:buChar char="•"/>
              <a:defRPr/>
            </a:pPr>
            <a:endParaRPr lang="da-DK" sz="2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37948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">
  <a:themeElements>
    <a:clrScheme name="aa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u">
      <a:majorFont>
        <a:latin typeface="Gill Sans MT"/>
        <a:ea typeface=""/>
        <a:cs typeface=""/>
      </a:majorFont>
      <a:minorFont>
        <a:latin typeface="Gill Sans MT"/>
        <a:ea typeface=""/>
        <a:cs typeface="Times New Roma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6350" cap="flat" cmpd="sng" algn="ctr">
          <a:solidFill>
            <a:schemeClr val="hlink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6350" cap="flat" cmpd="sng" algn="ctr">
          <a:solidFill>
            <a:schemeClr val="hlink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aa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42731</TotalTime>
  <Words>226</Words>
  <Application>Microsoft Office PowerPoint</Application>
  <PresentationFormat>Skærmshow (4:3)</PresentationFormat>
  <Paragraphs>59</Paragraphs>
  <Slides>7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Gill Sans MT</vt:lpstr>
      <vt:lpstr>Times New Roman</vt:lpstr>
      <vt:lpstr>aau</vt:lpstr>
      <vt:lpstr>Image</vt:lpstr>
      <vt:lpstr>PROGRESSIVE PBL LÆRINGSMÅL</vt:lpstr>
      <vt:lpstr>Arbejdet med progressive læringsmål i et overordnet procesperspektiv</vt:lpstr>
      <vt:lpstr>Plan for dagens ide-genereringsworkshop</vt:lpstr>
      <vt:lpstr>FOKUS PÅ SAMMENHÆNG</vt:lpstr>
      <vt:lpstr>”Constructive alignment” </vt:lpstr>
      <vt:lpstr>HUSK TIL PROGRESSIONSTJEK</vt:lpstr>
      <vt:lpstr>Næste skridt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Standardslides</dc:title>
  <dc:creator>Martin Lehmann</dc:creator>
  <dc:description>Slides for China trip January 2008</dc:description>
  <cp:lastModifiedBy>Annemette Helligsø</cp:lastModifiedBy>
  <cp:revision>849</cp:revision>
  <cp:lastPrinted>2019-01-22T14:02:22Z</cp:lastPrinted>
  <dcterms:created xsi:type="dcterms:W3CDTF">2004-05-18T07:35:28Z</dcterms:created>
  <dcterms:modified xsi:type="dcterms:W3CDTF">2019-02-07T09:45:57Z</dcterms:modified>
</cp:coreProperties>
</file>