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8" r:id="rId3"/>
    <p:sldId id="264" r:id="rId4"/>
    <p:sldId id="261" r:id="rId5"/>
    <p:sldId id="303" r:id="rId6"/>
    <p:sldId id="259" r:id="rId7"/>
    <p:sldId id="260" r:id="rId8"/>
    <p:sldId id="301" r:id="rId9"/>
    <p:sldId id="267" r:id="rId10"/>
    <p:sldId id="305" r:id="rId11"/>
    <p:sldId id="306" r:id="rId12"/>
    <p:sldId id="308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a-Lisa Dahms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60"/>
  </p:normalViewPr>
  <p:slideViewPr>
    <p:cSldViewPr>
      <p:cViewPr varScale="1">
        <p:scale>
          <a:sx n="69" d="100"/>
          <a:sy n="6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8156-25C6-489A-BD20-99ED8DCFEA8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FCA5B-8347-45AB-91C7-5E77D4E3D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2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Constructive</a:t>
            </a:r>
            <a:r>
              <a:rPr lang="da-DK" dirty="0" smtClean="0"/>
              <a:t> </a:t>
            </a:r>
            <a:r>
              <a:rPr lang="da-DK" dirty="0" err="1" smtClean="0"/>
              <a:t>alignment</a:t>
            </a:r>
            <a:r>
              <a:rPr lang="da-DK" dirty="0" smtClean="0"/>
              <a:t> – from a </a:t>
            </a:r>
            <a:r>
              <a:rPr lang="da-DK" dirty="0" err="1" smtClean="0"/>
              <a:t>different</a:t>
            </a:r>
            <a:r>
              <a:rPr lang="da-DK" dirty="0" smtClean="0"/>
              <a:t> point of </a:t>
            </a:r>
            <a:r>
              <a:rPr lang="da-DK" dirty="0" err="1" smtClean="0"/>
              <a:t>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CA5B-8347-45AB-91C7-5E77D4E3D1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7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Arne Jakobsen and</a:t>
            </a:r>
            <a:r>
              <a:rPr lang="da-DK" baseline="0" dirty="0" smtClean="0"/>
              <a:t> Camilla Rump did a research of 10 </a:t>
            </a:r>
            <a:r>
              <a:rPr lang="da-DK" baseline="0" dirty="0" err="1" smtClean="0"/>
              <a:t>course</a:t>
            </a:r>
            <a:r>
              <a:rPr lang="da-DK" baseline="0" dirty="0" smtClean="0"/>
              <a:t> at DTU and in 7 of the 10 </a:t>
            </a:r>
            <a:r>
              <a:rPr lang="da-DK" baseline="0" dirty="0" err="1" smtClean="0"/>
              <a:t>courses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compare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exam</a:t>
            </a:r>
            <a:r>
              <a:rPr lang="da-DK" baseline="0" dirty="0" smtClean="0"/>
              <a:t> mark with the mark from the </a:t>
            </a:r>
            <a:r>
              <a:rPr lang="da-DK" baseline="0" dirty="0" err="1" smtClean="0"/>
              <a:t>understanding</a:t>
            </a:r>
            <a:r>
              <a:rPr lang="da-DK" baseline="0" dirty="0" smtClean="0"/>
              <a:t> test –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result</a:t>
            </a:r>
            <a:r>
              <a:rPr lang="da-DK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CA5B-8347-45AB-91C7-5E77D4E3D1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9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Learning </a:t>
            </a:r>
            <a:r>
              <a:rPr lang="da-DK" dirty="0" err="1" smtClean="0"/>
              <a:t>outcomes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at</a:t>
            </a:r>
            <a:r>
              <a:rPr lang="da-DK" baseline="0" dirty="0" smtClean="0"/>
              <a:t> the center of all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do in curriculum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process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followed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assessment</a:t>
            </a:r>
            <a:r>
              <a:rPr lang="da-DK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CA5B-8347-45AB-91C7-5E77D4E3D1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From a situation with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r>
              <a:rPr lang="da-DK" dirty="0" smtClean="0"/>
              <a:t> (or </a:t>
            </a:r>
            <a:r>
              <a:rPr lang="da-DK" dirty="0" err="1" smtClean="0"/>
              <a:t>no</a:t>
            </a:r>
            <a:r>
              <a:rPr lang="da-DK" dirty="0" smtClean="0"/>
              <a:t>) </a:t>
            </a:r>
            <a:r>
              <a:rPr lang="da-DK" dirty="0" err="1" smtClean="0"/>
              <a:t>learning</a:t>
            </a:r>
            <a:r>
              <a:rPr lang="da-DK" dirty="0" smtClean="0"/>
              <a:t> </a:t>
            </a:r>
            <a:r>
              <a:rPr lang="da-DK" dirty="0" err="1" smtClean="0"/>
              <a:t>outcomes</a:t>
            </a:r>
            <a:r>
              <a:rPr lang="da-DK" dirty="0" smtClean="0"/>
              <a:t> </a:t>
            </a:r>
            <a:r>
              <a:rPr lang="da-DK" dirty="0" err="1" smtClean="0"/>
              <a:t>declared</a:t>
            </a:r>
            <a:r>
              <a:rPr lang="da-DK" dirty="0" smtClean="0"/>
              <a:t>, to a situation with </a:t>
            </a:r>
            <a:r>
              <a:rPr lang="da-DK" dirty="0" err="1" smtClean="0"/>
              <a:t>emphasis</a:t>
            </a:r>
            <a:r>
              <a:rPr lang="da-DK" dirty="0" smtClean="0"/>
              <a:t> on </a:t>
            </a:r>
            <a:r>
              <a:rPr lang="da-DK" dirty="0" err="1" smtClean="0"/>
              <a:t>higher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r>
              <a:rPr lang="da-DK" dirty="0" smtClean="0"/>
              <a:t> </a:t>
            </a:r>
            <a:r>
              <a:rPr lang="da-DK" dirty="0" err="1" smtClean="0"/>
              <a:t>competences</a:t>
            </a:r>
            <a:r>
              <a:rPr lang="da-DK" dirty="0" smtClean="0"/>
              <a:t> and </a:t>
            </a:r>
            <a:r>
              <a:rPr lang="da-DK" dirty="0" err="1" smtClean="0"/>
              <a:t>learning</a:t>
            </a:r>
            <a:r>
              <a:rPr lang="da-DK" dirty="0" smtClean="0"/>
              <a:t> </a:t>
            </a:r>
            <a:r>
              <a:rPr lang="da-DK" dirty="0" err="1" smtClean="0"/>
              <a:t>outcomes</a:t>
            </a:r>
            <a:r>
              <a:rPr lang="da-DK" dirty="0" smtClean="0"/>
              <a:t> – but </a:t>
            </a:r>
            <a:r>
              <a:rPr lang="da-DK" dirty="0" err="1" smtClean="0"/>
              <a:t>there</a:t>
            </a:r>
            <a:r>
              <a:rPr lang="da-DK" dirty="0" smtClean="0"/>
              <a:t> has not </a:t>
            </a:r>
            <a:r>
              <a:rPr lang="da-DK" dirty="0" err="1" smtClean="0"/>
              <a:t>been</a:t>
            </a:r>
            <a:r>
              <a:rPr lang="da-DK" dirty="0" smtClean="0"/>
              <a:t> a </a:t>
            </a:r>
            <a:r>
              <a:rPr lang="da-DK" dirty="0" err="1" smtClean="0"/>
              <a:t>corresponding</a:t>
            </a:r>
            <a:r>
              <a:rPr lang="da-DK" dirty="0" smtClean="0"/>
              <a:t> </a:t>
            </a:r>
            <a:r>
              <a:rPr lang="da-DK" dirty="0" err="1" smtClean="0"/>
              <a:t>shift</a:t>
            </a:r>
            <a:r>
              <a:rPr lang="da-DK" dirty="0" smtClean="0"/>
              <a:t> in </a:t>
            </a:r>
            <a:r>
              <a:rPr lang="da-DK" dirty="0" err="1" smtClean="0"/>
              <a:t>assessment</a:t>
            </a:r>
            <a:r>
              <a:rPr lang="da-DK" dirty="0" smtClean="0"/>
              <a:t> </a:t>
            </a:r>
            <a:r>
              <a:rPr lang="da-DK" dirty="0" err="1" smtClean="0"/>
              <a:t>methods</a:t>
            </a:r>
            <a:r>
              <a:rPr lang="da-DK" dirty="0" smtClean="0"/>
              <a:t>.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assessment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methods</a:t>
            </a:r>
            <a:r>
              <a:rPr lang="da-DK" baseline="0" dirty="0" smtClean="0"/>
              <a:t> (at </a:t>
            </a:r>
            <a:r>
              <a:rPr lang="da-DK" baseline="0" dirty="0" err="1" smtClean="0"/>
              <a:t>least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majority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)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still </a:t>
            </a:r>
            <a:r>
              <a:rPr lang="da-DK" baseline="0" dirty="0" err="1" smtClean="0"/>
              <a:t>constructed</a:t>
            </a:r>
            <a:r>
              <a:rPr lang="da-DK" baseline="0" dirty="0" smtClean="0"/>
              <a:t> to measure </a:t>
            </a:r>
            <a:r>
              <a:rPr lang="da-DK" baseline="0" dirty="0" err="1" smtClean="0"/>
              <a:t>low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level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competences</a:t>
            </a:r>
            <a:r>
              <a:rPr lang="da-DK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CA5B-8347-45AB-91C7-5E77D4E3D1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2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PO 3a </a:t>
            </a:r>
            <a:r>
              <a:rPr lang="da-DK" dirty="0" err="1" smtClean="0"/>
              <a:t>illustrates</a:t>
            </a:r>
            <a:r>
              <a:rPr lang="da-DK" dirty="0" smtClean="0"/>
              <a:t> </a:t>
            </a:r>
            <a:r>
              <a:rPr lang="da-DK" dirty="0" err="1" smtClean="0"/>
              <a:t>why</a:t>
            </a:r>
            <a:r>
              <a:rPr lang="da-DK" dirty="0" smtClean="0"/>
              <a:t> Bloom is not a </a:t>
            </a:r>
            <a:r>
              <a:rPr lang="da-DK" dirty="0" err="1" smtClean="0"/>
              <a:t>good</a:t>
            </a:r>
            <a:r>
              <a:rPr lang="da-DK" dirty="0" smtClean="0"/>
              <a:t> model for PBL </a:t>
            </a:r>
            <a:r>
              <a:rPr lang="da-DK" dirty="0" err="1" smtClean="0"/>
              <a:t>related</a:t>
            </a:r>
            <a:r>
              <a:rPr lang="da-DK" dirty="0" smtClean="0"/>
              <a:t> </a:t>
            </a:r>
            <a:r>
              <a:rPr lang="da-DK" dirty="0" err="1" smtClean="0"/>
              <a:t>cmp</a:t>
            </a:r>
            <a:r>
              <a:rPr lang="da-DK" dirty="0" smtClean="0"/>
              <a:t>.</a:t>
            </a:r>
            <a:r>
              <a:rPr lang="da-DK" baseline="0" dirty="0" smtClean="0"/>
              <a:t> – students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planning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managing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in P0.</a:t>
            </a:r>
          </a:p>
          <a:p>
            <a:r>
              <a:rPr lang="da-DK" baseline="0" dirty="0" smtClean="0"/>
              <a:t>PO 3b has to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extent</a:t>
            </a:r>
            <a:r>
              <a:rPr lang="da-DK" baseline="0" dirty="0" smtClean="0"/>
              <a:t> the same problem but is </a:t>
            </a:r>
            <a:r>
              <a:rPr lang="da-DK" baseline="0" dirty="0" err="1" smtClean="0"/>
              <a:t>somewhat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because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 the progression from P1 to P2 is </a:t>
            </a:r>
            <a:r>
              <a:rPr lang="da-DK" baseline="0" dirty="0" err="1" smtClean="0"/>
              <a:t>secured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through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adjectives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systematically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critically</a:t>
            </a: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CA5B-8347-45AB-91C7-5E77D4E3D1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6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4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7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8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0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5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5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7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8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D6F-52A1-40C1-B791-6D5F08A174E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0D19-39D6-49D1-97BC-A20BF9A6F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Organising </a:t>
            </a:r>
            <a:r>
              <a:rPr lang="da-DK" dirty="0" err="1" smtClean="0"/>
              <a:t>assessment</a:t>
            </a:r>
            <a:r>
              <a:rPr lang="da-DK" dirty="0" smtClean="0"/>
              <a:t> with PBL and progression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Mona Lisa Dahms</a:t>
            </a:r>
          </a:p>
          <a:p>
            <a:r>
              <a:rPr lang="da-DK" dirty="0" smtClean="0"/>
              <a:t>Aalborg Centre for Problem </a:t>
            </a:r>
            <a:r>
              <a:rPr lang="da-DK" dirty="0" err="1" smtClean="0"/>
              <a:t>Based</a:t>
            </a:r>
            <a:r>
              <a:rPr lang="da-DK" dirty="0" smtClean="0"/>
              <a:t>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5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21995"/>
              </p:ext>
            </p:extLst>
          </p:nvPr>
        </p:nvGraphicFramePr>
        <p:xfrm>
          <a:off x="179512" y="1196752"/>
          <a:ext cx="878497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45838"/>
                <a:gridCol w="1756995"/>
                <a:gridCol w="1756995"/>
                <a:gridCol w="1756995"/>
              </a:tblGrid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Exit </a:t>
                      </a:r>
                      <a:r>
                        <a:rPr lang="da-DK" sz="1700" dirty="0" err="1" smtClean="0"/>
                        <a:t>level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learning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outcome</a:t>
                      </a:r>
                      <a:r>
                        <a:rPr lang="da-DK" sz="1700" dirty="0" smtClean="0"/>
                        <a:t> – 1. </a:t>
                      </a:r>
                      <a:r>
                        <a:rPr lang="da-DK" sz="1700" dirty="0" err="1" smtClean="0"/>
                        <a:t>year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P0-project unit  (1 </a:t>
                      </a:r>
                      <a:r>
                        <a:rPr lang="da-DK" sz="1700" dirty="0" err="1" smtClean="0"/>
                        <a:t>month</a:t>
                      </a:r>
                      <a:r>
                        <a:rPr lang="da-DK" sz="1700" dirty="0" smtClean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P1-project unit  (3 </a:t>
                      </a:r>
                      <a:r>
                        <a:rPr lang="da-DK" sz="1700" dirty="0" err="1" smtClean="0"/>
                        <a:t>months</a:t>
                      </a:r>
                      <a:r>
                        <a:rPr lang="da-DK" sz="1700" dirty="0" smtClean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P2-project unit  (4 </a:t>
                      </a:r>
                      <a:r>
                        <a:rPr lang="da-DK" sz="1700" dirty="0" err="1" smtClean="0"/>
                        <a:t>months</a:t>
                      </a:r>
                      <a:r>
                        <a:rPr lang="da-DK" sz="1700" dirty="0" smtClean="0"/>
                        <a:t>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700" b="1" dirty="0" err="1" smtClean="0"/>
                        <a:t>Partial</a:t>
                      </a:r>
                      <a:r>
                        <a:rPr lang="da-DK" sz="1700" b="1" baseline="0" dirty="0" smtClean="0"/>
                        <a:t> </a:t>
                      </a:r>
                      <a:r>
                        <a:rPr lang="da-DK" sz="1700" b="1" baseline="0" dirty="0" err="1" smtClean="0"/>
                        <a:t>outcome</a:t>
                      </a:r>
                      <a:r>
                        <a:rPr lang="da-DK" sz="1700" b="1" dirty="0" smtClean="0"/>
                        <a:t> 3: PBL </a:t>
                      </a:r>
                      <a:r>
                        <a:rPr lang="da-DK" sz="1700" b="1" dirty="0" err="1" smtClean="0"/>
                        <a:t>related</a:t>
                      </a:r>
                      <a:r>
                        <a:rPr lang="da-DK" sz="1700" b="1" dirty="0" smtClean="0"/>
                        <a:t> </a:t>
                      </a:r>
                      <a:r>
                        <a:rPr lang="da-DK" sz="1700" b="1" dirty="0" err="1" smtClean="0"/>
                        <a:t>competences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err="1" smtClean="0"/>
                        <a:t>Accomplish</a:t>
                      </a:r>
                      <a:r>
                        <a:rPr lang="da-DK" sz="1700" dirty="0" smtClean="0"/>
                        <a:t> a problem </a:t>
                      </a:r>
                      <a:r>
                        <a:rPr lang="da-DK" sz="1700" dirty="0" err="1" smtClean="0"/>
                        <a:t>oriented</a:t>
                      </a:r>
                      <a:r>
                        <a:rPr lang="da-DK" sz="1700" dirty="0" smtClean="0"/>
                        <a:t> and </a:t>
                      </a:r>
                      <a:r>
                        <a:rPr lang="da-DK" sz="1700" dirty="0" err="1" smtClean="0"/>
                        <a:t>project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organised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group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work</a:t>
                      </a:r>
                      <a:r>
                        <a:rPr lang="da-DK" sz="1700" dirty="0" smtClean="0"/>
                        <a:t>, </a:t>
                      </a:r>
                      <a:r>
                        <a:rPr lang="da-DK" sz="1700" dirty="0" err="1" smtClean="0"/>
                        <a:t>including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being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able</a:t>
                      </a:r>
                      <a:r>
                        <a:rPr lang="da-DK" sz="1700" dirty="0" smtClean="0"/>
                        <a:t> to: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700" dirty="0" err="1" smtClean="0"/>
                        <a:t>Partial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outcome</a:t>
                      </a:r>
                      <a:r>
                        <a:rPr lang="da-DK" sz="1700" dirty="0" smtClean="0"/>
                        <a:t> 3a: Project management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err="1" smtClean="0"/>
                        <a:t>Structure</a:t>
                      </a:r>
                      <a:r>
                        <a:rPr lang="da-DK" sz="1700" dirty="0" smtClean="0"/>
                        <a:t>, plan and </a:t>
                      </a:r>
                      <a:r>
                        <a:rPr lang="da-DK" sz="1700" dirty="0" err="1" smtClean="0"/>
                        <a:t>manage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work</a:t>
                      </a:r>
                      <a:r>
                        <a:rPr lang="da-DK" sz="1700" dirty="0" smtClean="0"/>
                        <a:t> processes in a problem </a:t>
                      </a:r>
                      <a:r>
                        <a:rPr lang="da-DK" sz="1700" dirty="0" err="1" smtClean="0"/>
                        <a:t>oriented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project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work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b="1" dirty="0" smtClean="0"/>
                        <a:t>Knowledge</a:t>
                      </a:r>
                      <a:r>
                        <a:rPr lang="da-DK" sz="1700" baseline="0" dirty="0" smtClean="0"/>
                        <a:t> of </a:t>
                      </a:r>
                      <a:r>
                        <a:rPr lang="da-DK" sz="1700" baseline="0" dirty="0" err="1" smtClean="0"/>
                        <a:t>work</a:t>
                      </a:r>
                      <a:r>
                        <a:rPr lang="da-DK" sz="1700" baseline="0" dirty="0" smtClean="0"/>
                        <a:t> processes in a </a:t>
                      </a:r>
                      <a:r>
                        <a:rPr lang="da-DK" sz="1700" baseline="0" dirty="0" err="1" smtClean="0"/>
                        <a:t>project</a:t>
                      </a:r>
                      <a:r>
                        <a:rPr lang="da-DK" sz="1700" baseline="0" dirty="0" smtClean="0"/>
                        <a:t> </a:t>
                      </a:r>
                      <a:r>
                        <a:rPr lang="da-DK" sz="1700" baseline="0" dirty="0" err="1" smtClean="0"/>
                        <a:t>work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b="1" dirty="0" err="1" smtClean="0"/>
                        <a:t>Apply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project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work</a:t>
                      </a:r>
                      <a:r>
                        <a:rPr lang="da-DK" sz="1700" dirty="0" smtClean="0"/>
                        <a:t> as </a:t>
                      </a:r>
                      <a:r>
                        <a:rPr lang="da-DK" sz="1700" dirty="0" err="1" smtClean="0"/>
                        <a:t>study</a:t>
                      </a:r>
                      <a:r>
                        <a:rPr lang="da-DK" sz="1700" dirty="0" smtClean="0"/>
                        <a:t> form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b="1" dirty="0" smtClean="0"/>
                        <a:t>Plan and </a:t>
                      </a:r>
                      <a:r>
                        <a:rPr lang="da-DK" sz="1700" b="1" dirty="0" err="1" smtClean="0"/>
                        <a:t>manage</a:t>
                      </a:r>
                      <a:r>
                        <a:rPr lang="da-DK" sz="1700" dirty="0" smtClean="0"/>
                        <a:t> the P2 </a:t>
                      </a:r>
                      <a:r>
                        <a:rPr lang="da-DK" sz="1700" dirty="0" err="1" smtClean="0"/>
                        <a:t>project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work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700" baseline="0" dirty="0" err="1" smtClean="0"/>
                        <a:t>Partial</a:t>
                      </a:r>
                      <a:r>
                        <a:rPr lang="da-DK" sz="1700" baseline="0" dirty="0" smtClean="0"/>
                        <a:t> </a:t>
                      </a:r>
                      <a:r>
                        <a:rPr lang="da-DK" sz="1700" baseline="0" dirty="0" err="1" smtClean="0"/>
                        <a:t>outcome</a:t>
                      </a:r>
                      <a:r>
                        <a:rPr lang="da-DK" sz="1700" baseline="0" dirty="0" smtClean="0"/>
                        <a:t> 3b: Knowledge </a:t>
                      </a:r>
                      <a:r>
                        <a:rPr lang="da-DK" sz="1700" baseline="0" dirty="0" err="1" smtClean="0"/>
                        <a:t>acquisition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err="1" smtClean="0"/>
                        <a:t>Acquire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knowledge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which</a:t>
                      </a:r>
                      <a:r>
                        <a:rPr lang="da-DK" sz="1700" dirty="0" smtClean="0"/>
                        <a:t> is relevant for the </a:t>
                      </a:r>
                      <a:r>
                        <a:rPr lang="da-DK" sz="1700" dirty="0" err="1" smtClean="0"/>
                        <a:t>project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work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b="1" dirty="0" smtClean="0"/>
                        <a:t>Knowledge</a:t>
                      </a:r>
                      <a:r>
                        <a:rPr lang="da-DK" sz="1700" dirty="0" smtClean="0"/>
                        <a:t> of </a:t>
                      </a:r>
                      <a:r>
                        <a:rPr lang="da-DK" sz="1700" dirty="0" err="1" smtClean="0"/>
                        <a:t>acquirement</a:t>
                      </a:r>
                      <a:r>
                        <a:rPr lang="da-DK" sz="1700" dirty="0" smtClean="0"/>
                        <a:t> of </a:t>
                      </a:r>
                      <a:r>
                        <a:rPr lang="da-DK" sz="1700" dirty="0" err="1" smtClean="0"/>
                        <a:t>knowledge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b="1" dirty="0" err="1" smtClean="0"/>
                        <a:t>Choose</a:t>
                      </a:r>
                      <a:r>
                        <a:rPr lang="da-DK" sz="1700" dirty="0" smtClean="0"/>
                        <a:t>, </a:t>
                      </a:r>
                      <a:r>
                        <a:rPr lang="da-DK" sz="1700" b="1" dirty="0" err="1" smtClean="0"/>
                        <a:t>describe</a:t>
                      </a:r>
                      <a:r>
                        <a:rPr lang="da-DK" sz="1700" dirty="0" smtClean="0"/>
                        <a:t> and </a:t>
                      </a:r>
                      <a:r>
                        <a:rPr lang="da-DK" sz="1700" b="1" dirty="0" smtClean="0"/>
                        <a:t>understand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different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methods</a:t>
                      </a:r>
                      <a:r>
                        <a:rPr lang="da-DK" sz="1700" dirty="0" smtClean="0"/>
                        <a:t> of </a:t>
                      </a:r>
                      <a:r>
                        <a:rPr lang="da-DK" sz="1700" dirty="0" err="1" smtClean="0"/>
                        <a:t>knowledge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acquisition</a:t>
                      </a:r>
                      <a:r>
                        <a:rPr lang="da-DK" sz="1700" dirty="0" smtClean="0"/>
                        <a:t>..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b="1" dirty="0" err="1" smtClean="0"/>
                        <a:t>Systematically</a:t>
                      </a:r>
                      <a:r>
                        <a:rPr lang="da-DK" sz="1700" b="1" dirty="0" smtClean="0"/>
                        <a:t> </a:t>
                      </a:r>
                      <a:r>
                        <a:rPr lang="da-DK" sz="1700" b="1" dirty="0" err="1" smtClean="0"/>
                        <a:t>choose</a:t>
                      </a:r>
                      <a:r>
                        <a:rPr lang="da-DK" sz="1700" dirty="0" smtClean="0"/>
                        <a:t> </a:t>
                      </a:r>
                      <a:r>
                        <a:rPr lang="da-DK" sz="1700" dirty="0" err="1" smtClean="0"/>
                        <a:t>methods</a:t>
                      </a:r>
                      <a:r>
                        <a:rPr lang="da-DK" sz="1700" dirty="0" smtClean="0"/>
                        <a:t> of ..</a:t>
                      </a:r>
                    </a:p>
                    <a:p>
                      <a:r>
                        <a:rPr lang="da-DK" sz="1700" b="1" dirty="0" err="1" smtClean="0"/>
                        <a:t>Critically</a:t>
                      </a:r>
                      <a:r>
                        <a:rPr lang="da-DK" sz="1700" b="1" dirty="0" smtClean="0"/>
                        <a:t> </a:t>
                      </a:r>
                      <a:r>
                        <a:rPr lang="da-DK" sz="1700" b="1" dirty="0" err="1" smtClean="0"/>
                        <a:t>evaluate</a:t>
                      </a:r>
                      <a:r>
                        <a:rPr lang="da-DK" sz="1700" dirty="0" smtClean="0"/>
                        <a:t> the </a:t>
                      </a:r>
                      <a:r>
                        <a:rPr lang="da-DK" sz="1700" dirty="0" err="1" smtClean="0"/>
                        <a:t>relevance</a:t>
                      </a:r>
                      <a:r>
                        <a:rPr lang="da-DK" sz="1700" dirty="0" smtClean="0"/>
                        <a:t> of …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Curriculum, </a:t>
            </a:r>
            <a:r>
              <a:rPr lang="da-DK" dirty="0" err="1" smtClean="0"/>
              <a:t>TekNat</a:t>
            </a:r>
            <a:r>
              <a:rPr lang="da-DK" dirty="0" smtClean="0"/>
              <a:t> Basis 1995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533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err="1" smtClean="0"/>
              <a:t>Own</a:t>
            </a:r>
            <a:r>
              <a:rPr lang="da-DK" i="1" dirty="0" smtClean="0"/>
              <a:t> translation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17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3) On </a:t>
            </a:r>
            <a:r>
              <a:rPr lang="da-DK" dirty="0" err="1" smtClean="0"/>
              <a:t>assessing</a:t>
            </a:r>
            <a:r>
              <a:rPr lang="da-DK" dirty="0" smtClean="0"/>
              <a:t> PBL </a:t>
            </a:r>
            <a:r>
              <a:rPr lang="da-DK" dirty="0" err="1" smtClean="0"/>
              <a:t>related</a:t>
            </a:r>
            <a:r>
              <a:rPr lang="da-DK" dirty="0" smtClean="0"/>
              <a:t> </a:t>
            </a:r>
            <a:r>
              <a:rPr lang="da-DK" dirty="0" err="1" smtClean="0"/>
              <a:t>competences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”The </a:t>
            </a:r>
            <a:r>
              <a:rPr lang="da-DK" dirty="0" err="1"/>
              <a:t>Dreyfus</a:t>
            </a:r>
            <a:r>
              <a:rPr lang="da-DK" dirty="0"/>
              <a:t> model </a:t>
            </a:r>
            <a:r>
              <a:rPr lang="da-DK" dirty="0" err="1"/>
              <a:t>might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a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smtClean="0"/>
              <a:t>model for </a:t>
            </a:r>
            <a:r>
              <a:rPr lang="da-DK" dirty="0" err="1"/>
              <a:t>grasping</a:t>
            </a:r>
            <a:r>
              <a:rPr lang="da-DK" dirty="0"/>
              <a:t> the </a:t>
            </a:r>
            <a:r>
              <a:rPr lang="da-DK" dirty="0" err="1"/>
              <a:t>intended</a:t>
            </a:r>
            <a:r>
              <a:rPr lang="da-DK" dirty="0"/>
              <a:t> progression in the PBL </a:t>
            </a:r>
            <a:r>
              <a:rPr lang="da-DK" dirty="0" err="1"/>
              <a:t>related</a:t>
            </a:r>
            <a:r>
              <a:rPr lang="da-DK" dirty="0"/>
              <a:t> </a:t>
            </a:r>
            <a:r>
              <a:rPr lang="da-DK" dirty="0" err="1"/>
              <a:t>competences</a:t>
            </a:r>
            <a:r>
              <a:rPr lang="da-DK" dirty="0"/>
              <a:t>” (</a:t>
            </a:r>
            <a:r>
              <a:rPr lang="da-DK" dirty="0" err="1"/>
              <a:t>Erik’s</a:t>
            </a:r>
            <a:r>
              <a:rPr lang="da-DK" dirty="0"/>
              <a:t> slide) </a:t>
            </a:r>
          </a:p>
          <a:p>
            <a:r>
              <a:rPr lang="da-DK" dirty="0"/>
              <a:t>PBL </a:t>
            </a:r>
            <a:r>
              <a:rPr lang="da-DK" dirty="0" err="1"/>
              <a:t>related</a:t>
            </a:r>
            <a:r>
              <a:rPr lang="da-DK" dirty="0"/>
              <a:t> </a:t>
            </a:r>
            <a:r>
              <a:rPr lang="da-DK" dirty="0" err="1" smtClean="0"/>
              <a:t>competences</a:t>
            </a:r>
            <a:r>
              <a:rPr lang="da-DK" dirty="0" smtClean="0"/>
              <a:t>, </a:t>
            </a:r>
            <a:r>
              <a:rPr lang="da-DK" dirty="0" err="1" smtClean="0"/>
              <a:t>such</a:t>
            </a:r>
            <a:r>
              <a:rPr lang="da-DK" dirty="0" smtClean="0"/>
              <a:t> as, f. ex. </a:t>
            </a:r>
            <a:r>
              <a:rPr lang="da-DK" dirty="0" err="1" smtClean="0"/>
              <a:t>collaboration</a:t>
            </a:r>
            <a:r>
              <a:rPr lang="da-DK" dirty="0" smtClean="0"/>
              <a:t>, </a:t>
            </a:r>
            <a:r>
              <a:rPr lang="da-DK" dirty="0" err="1" smtClean="0"/>
              <a:t>communication</a:t>
            </a:r>
            <a:r>
              <a:rPr lang="da-DK" dirty="0" smtClean="0"/>
              <a:t> and </a:t>
            </a:r>
            <a:r>
              <a:rPr lang="da-DK" dirty="0" err="1" smtClean="0"/>
              <a:t>learning</a:t>
            </a:r>
            <a:r>
              <a:rPr lang="da-DK" dirty="0" smtClean="0"/>
              <a:t> to </a:t>
            </a:r>
            <a:r>
              <a:rPr lang="da-DK" dirty="0" err="1" smtClean="0"/>
              <a:t>learn</a:t>
            </a:r>
            <a:r>
              <a:rPr lang="da-DK" dirty="0" smtClean="0"/>
              <a:t>, </a:t>
            </a:r>
            <a:r>
              <a:rPr lang="da-DK" dirty="0" err="1"/>
              <a:t>include</a:t>
            </a:r>
            <a:r>
              <a:rPr lang="da-DK" dirty="0"/>
              <a:t> elements of </a:t>
            </a:r>
            <a:r>
              <a:rPr lang="da-DK" dirty="0" err="1"/>
              <a:t>competences</a:t>
            </a:r>
            <a:r>
              <a:rPr lang="da-DK" dirty="0"/>
              <a:t> from the </a:t>
            </a:r>
            <a:r>
              <a:rPr lang="da-DK" dirty="0" err="1"/>
              <a:t>affective</a:t>
            </a:r>
            <a:r>
              <a:rPr lang="da-DK" dirty="0"/>
              <a:t> </a:t>
            </a:r>
            <a:r>
              <a:rPr lang="da-DK" dirty="0" smtClean="0"/>
              <a:t>domain</a:t>
            </a:r>
            <a:endParaRPr lang="da-DK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blog.wevideo.com/wp-content/uploads/2015/03/AffectiveDomainOf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17024" cy="53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Questions</a:t>
            </a:r>
            <a:r>
              <a:rPr lang="da-DK" dirty="0"/>
              <a:t> for </a:t>
            </a:r>
            <a:r>
              <a:rPr lang="da-DK" dirty="0" err="1"/>
              <a:t>discussion</a:t>
            </a:r>
            <a:r>
              <a:rPr lang="da-DK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Which</a:t>
            </a:r>
            <a:r>
              <a:rPr lang="da-DK" dirty="0" smtClean="0"/>
              <a:t> forms of </a:t>
            </a:r>
            <a:r>
              <a:rPr lang="da-DK" dirty="0" err="1" smtClean="0"/>
              <a:t>assessment</a:t>
            </a:r>
            <a:r>
              <a:rPr lang="da-DK" dirty="0" smtClean="0"/>
              <a:t> do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normally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in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teaching</a:t>
            </a:r>
            <a:r>
              <a:rPr lang="da-D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How do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secure</a:t>
            </a:r>
            <a:r>
              <a:rPr lang="da-DK" dirty="0" smtClean="0"/>
              <a:t> </a:t>
            </a:r>
            <a:r>
              <a:rPr lang="da-DK" dirty="0" err="1" smtClean="0"/>
              <a:t>alignment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learning</a:t>
            </a:r>
            <a:r>
              <a:rPr lang="da-DK" dirty="0" smtClean="0"/>
              <a:t> </a:t>
            </a:r>
            <a:r>
              <a:rPr lang="da-DK" dirty="0" err="1" smtClean="0"/>
              <a:t>outcomes</a:t>
            </a:r>
            <a:r>
              <a:rPr lang="da-DK" dirty="0" smtClean="0"/>
              <a:t> and </a:t>
            </a:r>
            <a:r>
              <a:rPr lang="da-DK" dirty="0" err="1" smtClean="0"/>
              <a:t>assessment</a:t>
            </a:r>
            <a:r>
              <a:rPr lang="da-DK" dirty="0"/>
              <a:t>?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Please</a:t>
            </a:r>
            <a:r>
              <a:rPr lang="da-DK" dirty="0" smtClean="0"/>
              <a:t> </a:t>
            </a:r>
            <a:r>
              <a:rPr lang="da-DK" dirty="0" err="1" smtClean="0"/>
              <a:t>share</a:t>
            </a:r>
            <a:r>
              <a:rPr lang="da-DK" dirty="0" smtClean="0"/>
              <a:t> </a:t>
            </a:r>
            <a:r>
              <a:rPr lang="da-DK" dirty="0" err="1" smtClean="0"/>
              <a:t>any</a:t>
            </a:r>
            <a:r>
              <a:rPr lang="da-DK" dirty="0" smtClean="0"/>
              <a:t> </a:t>
            </a:r>
            <a:r>
              <a:rPr lang="da-DK" dirty="0" err="1" smtClean="0"/>
              <a:t>experience</a:t>
            </a:r>
            <a:r>
              <a:rPr lang="da-DK" dirty="0" smtClean="0"/>
              <a:t> with ‘</a:t>
            </a:r>
            <a:r>
              <a:rPr lang="da-DK" dirty="0" err="1" smtClean="0"/>
              <a:t>untraditional</a:t>
            </a:r>
            <a:r>
              <a:rPr lang="da-DK" dirty="0" smtClean="0"/>
              <a:t>’ forms of </a:t>
            </a:r>
            <a:r>
              <a:rPr lang="da-DK" dirty="0" err="1" smtClean="0"/>
              <a:t>assessment</a:t>
            </a:r>
            <a:r>
              <a:rPr lang="da-DK" dirty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portfolio</a:t>
            </a:r>
            <a:r>
              <a:rPr lang="da-DK" dirty="0" smtClean="0"/>
              <a:t>, </a:t>
            </a:r>
            <a:r>
              <a:rPr lang="da-DK" dirty="0" err="1" smtClean="0"/>
              <a:t>learning</a:t>
            </a:r>
            <a:r>
              <a:rPr lang="da-DK" dirty="0" smtClean="0"/>
              <a:t> log, peer- and/or </a:t>
            </a:r>
            <a:r>
              <a:rPr lang="da-DK" dirty="0" err="1" smtClean="0"/>
              <a:t>self</a:t>
            </a:r>
            <a:r>
              <a:rPr lang="da-DK" dirty="0" smtClean="0"/>
              <a:t>- </a:t>
            </a:r>
            <a:r>
              <a:rPr lang="da-DK" dirty="0" err="1" smtClean="0"/>
              <a:t>assessment</a:t>
            </a:r>
            <a:r>
              <a:rPr lang="da-DK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To </a:t>
            </a:r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extent</a:t>
            </a:r>
            <a:r>
              <a:rPr lang="da-DK" dirty="0" smtClean="0"/>
              <a:t> is it </a:t>
            </a:r>
            <a:r>
              <a:rPr lang="da-DK" dirty="0" err="1" smtClean="0"/>
              <a:t>possible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a </a:t>
            </a:r>
            <a:r>
              <a:rPr lang="da-DK" dirty="0" err="1" smtClean="0"/>
              <a:t>combination</a:t>
            </a:r>
            <a:r>
              <a:rPr lang="da-DK" dirty="0" smtClean="0"/>
              <a:t> of </a:t>
            </a:r>
            <a:r>
              <a:rPr lang="da-DK" dirty="0" err="1" smtClean="0"/>
              <a:t>Bloom’s</a:t>
            </a:r>
            <a:r>
              <a:rPr lang="da-DK" dirty="0" smtClean="0"/>
              <a:t> </a:t>
            </a:r>
            <a:r>
              <a:rPr lang="da-DK" dirty="0" err="1" smtClean="0"/>
              <a:t>cognitive</a:t>
            </a:r>
            <a:r>
              <a:rPr lang="da-DK" dirty="0" smtClean="0"/>
              <a:t> and </a:t>
            </a:r>
            <a:r>
              <a:rPr lang="da-DK" dirty="0" err="1" smtClean="0"/>
              <a:t>affective</a:t>
            </a:r>
            <a:r>
              <a:rPr lang="da-DK" dirty="0" smtClean="0"/>
              <a:t> </a:t>
            </a:r>
            <a:r>
              <a:rPr lang="da-DK" dirty="0" err="1" smtClean="0"/>
              <a:t>taxonomy</a:t>
            </a:r>
            <a:r>
              <a:rPr lang="da-DK" dirty="0" smtClean="0"/>
              <a:t> and the </a:t>
            </a:r>
            <a:r>
              <a:rPr lang="da-DK" dirty="0" err="1" smtClean="0"/>
              <a:t>Dreyfus</a:t>
            </a:r>
            <a:r>
              <a:rPr lang="da-DK" dirty="0" smtClean="0"/>
              <a:t> model to </a:t>
            </a:r>
            <a:r>
              <a:rPr lang="da-DK" dirty="0" err="1" smtClean="0"/>
              <a:t>formulate</a:t>
            </a:r>
            <a:r>
              <a:rPr lang="da-DK" dirty="0" smtClean="0"/>
              <a:t> progressive </a:t>
            </a:r>
            <a:r>
              <a:rPr lang="da-DK" dirty="0" err="1" smtClean="0"/>
              <a:t>learning</a:t>
            </a:r>
            <a:r>
              <a:rPr lang="da-DK" dirty="0" smtClean="0"/>
              <a:t> </a:t>
            </a:r>
            <a:r>
              <a:rPr lang="da-DK" dirty="0" err="1" smtClean="0"/>
              <a:t>outcomes</a:t>
            </a:r>
            <a:r>
              <a:rPr lang="da-DK" dirty="0" smtClean="0"/>
              <a:t> for PBL </a:t>
            </a:r>
            <a:r>
              <a:rPr lang="da-DK" dirty="0" err="1" smtClean="0"/>
              <a:t>related</a:t>
            </a:r>
            <a:r>
              <a:rPr lang="da-DK" dirty="0" smtClean="0"/>
              <a:t> </a:t>
            </a:r>
            <a:r>
              <a:rPr lang="da-DK" dirty="0" err="1" smtClean="0"/>
              <a:t>competences</a:t>
            </a:r>
            <a:r>
              <a:rPr lang="da-DK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23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en-US" dirty="0" err="1" smtClean="0"/>
              <a:t>What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can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we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say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about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assessment</a:t>
            </a:r>
            <a:r>
              <a:rPr lang="da-DK" altLang="en-US" dirty="0" smtClean="0"/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en-US" dirty="0" err="1" smtClean="0"/>
              <a:t>Assessment</a:t>
            </a:r>
            <a:r>
              <a:rPr lang="da-DK" altLang="en-US" dirty="0" smtClean="0"/>
              <a:t> is ‘the </a:t>
            </a:r>
            <a:r>
              <a:rPr lang="da-DK" altLang="en-US" dirty="0" err="1" smtClean="0"/>
              <a:t>hidden</a:t>
            </a:r>
            <a:r>
              <a:rPr lang="da-DK" altLang="en-US" dirty="0" smtClean="0"/>
              <a:t> curriculum’ </a:t>
            </a:r>
            <a:r>
              <a:rPr lang="da-DK" altLang="en-US" dirty="0" err="1" smtClean="0"/>
              <a:t>which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directs</a:t>
            </a:r>
            <a:r>
              <a:rPr lang="da-DK" altLang="en-US" dirty="0" smtClean="0"/>
              <a:t> students’ </a:t>
            </a:r>
            <a:r>
              <a:rPr lang="da-DK" altLang="en-US" dirty="0" err="1" smtClean="0"/>
              <a:t>learning</a:t>
            </a:r>
            <a:endParaRPr lang="da-DK" altLang="en-US" dirty="0" smtClean="0"/>
          </a:p>
          <a:p>
            <a:r>
              <a:rPr lang="da-DK" altLang="en-US" dirty="0" err="1" smtClean="0"/>
              <a:t>Assessment</a:t>
            </a:r>
            <a:r>
              <a:rPr lang="da-DK" altLang="en-US" dirty="0" smtClean="0"/>
              <a:t> poses </a:t>
            </a:r>
            <a:r>
              <a:rPr lang="da-DK" altLang="en-US" dirty="0" err="1" smtClean="0"/>
              <a:t>three</a:t>
            </a:r>
            <a:r>
              <a:rPr lang="da-DK" altLang="en-US" dirty="0" smtClean="0"/>
              <a:t> problems:</a:t>
            </a:r>
          </a:p>
          <a:p>
            <a:endParaRPr lang="da-DK" altLang="en-US" sz="900" dirty="0" smtClean="0"/>
          </a:p>
          <a:p>
            <a:pPr marL="914400" lvl="1" indent="-514350">
              <a:buFont typeface="+mj-lt"/>
              <a:buAutoNum type="arabicParenR"/>
            </a:pPr>
            <a:r>
              <a:rPr lang="da-DK" altLang="en-US" dirty="0" err="1" smtClean="0"/>
              <a:t>Often</a:t>
            </a:r>
            <a:r>
              <a:rPr lang="da-DK" altLang="en-US" dirty="0" smtClean="0"/>
              <a:t> non-</a:t>
            </a:r>
            <a:r>
              <a:rPr lang="da-DK" altLang="en-US" dirty="0" err="1" smtClean="0"/>
              <a:t>aligned</a:t>
            </a:r>
            <a:r>
              <a:rPr lang="da-DK" altLang="en-US" dirty="0" smtClean="0"/>
              <a:t> to </a:t>
            </a:r>
            <a:r>
              <a:rPr lang="da-DK" altLang="en-US" dirty="0" err="1" smtClean="0"/>
              <a:t>learning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outcomes</a:t>
            </a:r>
            <a:r>
              <a:rPr lang="da-DK" altLang="en-US" dirty="0" smtClean="0"/>
              <a:t> (LO)</a:t>
            </a:r>
          </a:p>
          <a:p>
            <a:pPr marL="914400" lvl="1" indent="-514350">
              <a:buFont typeface="+mj-lt"/>
              <a:buAutoNum type="arabicParenR"/>
            </a:pPr>
            <a:r>
              <a:rPr lang="da-DK" altLang="en-US" dirty="0" err="1" smtClean="0"/>
              <a:t>Assessing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higher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level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competences</a:t>
            </a:r>
            <a:r>
              <a:rPr lang="da-DK" altLang="en-US" dirty="0" smtClean="0"/>
              <a:t> (acc. Bloom) is </a:t>
            </a:r>
            <a:r>
              <a:rPr lang="da-DK" altLang="en-US" dirty="0" err="1" smtClean="0"/>
              <a:t>difficult</a:t>
            </a:r>
            <a:endParaRPr lang="da-DK" alt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da-DK" altLang="en-US" dirty="0" err="1" smtClean="0"/>
              <a:t>Assessing</a:t>
            </a:r>
            <a:r>
              <a:rPr lang="da-DK" altLang="en-US" dirty="0" smtClean="0"/>
              <a:t> PBL </a:t>
            </a:r>
            <a:r>
              <a:rPr lang="da-DK" altLang="en-US" dirty="0" err="1" smtClean="0"/>
              <a:t>related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competences</a:t>
            </a:r>
            <a:r>
              <a:rPr lang="da-DK" altLang="en-US" dirty="0" smtClean="0"/>
              <a:t> is </a:t>
            </a:r>
            <a:r>
              <a:rPr lang="da-DK" altLang="en-US" dirty="0" err="1" smtClean="0"/>
              <a:t>even</a:t>
            </a:r>
            <a:r>
              <a:rPr lang="da-DK" altLang="en-US" dirty="0" smtClean="0"/>
              <a:t> more </a:t>
            </a:r>
            <a:r>
              <a:rPr lang="da-DK" altLang="en-US" dirty="0" err="1" smtClean="0"/>
              <a:t>difficult</a:t>
            </a:r>
            <a:r>
              <a:rPr lang="da-DK" altLang="en-US" dirty="0" smtClean="0"/>
              <a:t> ;-) </a:t>
            </a:r>
          </a:p>
          <a:p>
            <a:endParaRPr lang="da-DK" altLang="en-US" dirty="0" smtClean="0"/>
          </a:p>
        </p:txBody>
      </p:sp>
      <p:sp>
        <p:nvSpPr>
          <p:cNvPr id="1024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6E7456-1335-41BE-8A11-2CC82FE6D835}" type="slidenum">
              <a:rPr lang="en-GB" altLang="en-US" sz="105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050"/>
          </a:p>
        </p:txBody>
      </p:sp>
    </p:spTree>
    <p:extLst>
      <p:ext uri="{BB962C8B-B14F-4D97-AF65-F5344CB8AC3E}">
        <p14:creationId xmlns:p14="http://schemas.microsoft.com/office/powerpoint/2010/main" val="2556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524AF2-0B59-4F18-AF9B-2EE59E703785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4000" dirty="0" smtClean="0"/>
              <a:t>1) On </a:t>
            </a:r>
            <a:r>
              <a:rPr lang="da-DK" sz="4000" dirty="0" err="1" smtClean="0"/>
              <a:t>constructive</a:t>
            </a:r>
            <a:r>
              <a:rPr lang="da-DK" sz="4000" dirty="0" smtClean="0"/>
              <a:t> </a:t>
            </a:r>
            <a:r>
              <a:rPr lang="da-DK" sz="4000" dirty="0" err="1" smtClean="0"/>
              <a:t>alignment</a:t>
            </a:r>
            <a:endParaRPr lang="da-DK" sz="4000" dirty="0" smtClean="0"/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2771775" y="2565400"/>
            <a:ext cx="3530601" cy="1152525"/>
            <a:chOff x="1519" y="1797"/>
            <a:chExt cx="2224" cy="726"/>
          </a:xfrm>
        </p:grpSpPr>
        <p:sp>
          <p:nvSpPr>
            <p:cNvPr id="12303" name="Oval 4"/>
            <p:cNvSpPr>
              <a:spLocks noChangeArrowheads="1"/>
            </p:cNvSpPr>
            <p:nvPr/>
          </p:nvSpPr>
          <p:spPr bwMode="auto">
            <a:xfrm>
              <a:off x="1519" y="1797"/>
              <a:ext cx="1996" cy="72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5"/>
            <p:cNvSpPr txBox="1">
              <a:spLocks noChangeArrowheads="1"/>
            </p:cNvSpPr>
            <p:nvPr/>
          </p:nvSpPr>
          <p:spPr bwMode="auto">
            <a:xfrm>
              <a:off x="1520" y="1995"/>
              <a:ext cx="22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sz="2600" b="1" dirty="0">
                  <a:cs typeface="Arial" charset="0"/>
                </a:rPr>
                <a:t>Learning </a:t>
              </a:r>
              <a:r>
                <a:rPr lang="da-DK" sz="2600" b="1" dirty="0" err="1">
                  <a:cs typeface="Arial" charset="0"/>
                </a:rPr>
                <a:t>outcomes</a:t>
              </a:r>
              <a:endParaRPr lang="da-DK" sz="2600" b="1" dirty="0">
                <a:cs typeface="Arial" charset="0"/>
              </a:endParaRP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11188" y="4365625"/>
            <a:ext cx="3168650" cy="1152525"/>
            <a:chOff x="340" y="2523"/>
            <a:chExt cx="1996" cy="726"/>
          </a:xfrm>
        </p:grpSpPr>
        <p:sp>
          <p:nvSpPr>
            <p:cNvPr id="12301" name="Oval 7"/>
            <p:cNvSpPr>
              <a:spLocks noChangeArrowheads="1"/>
            </p:cNvSpPr>
            <p:nvPr/>
          </p:nvSpPr>
          <p:spPr bwMode="auto">
            <a:xfrm>
              <a:off x="340" y="2523"/>
              <a:ext cx="1996" cy="72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Text Box 8"/>
            <p:cNvSpPr txBox="1">
              <a:spLocks noChangeArrowheads="1"/>
            </p:cNvSpPr>
            <p:nvPr/>
          </p:nvSpPr>
          <p:spPr bwMode="auto">
            <a:xfrm>
              <a:off x="839" y="2750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>
                  <a:cs typeface="Arial" charset="0"/>
                </a:rPr>
                <a:t>Assessment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5148263" y="4365625"/>
            <a:ext cx="3168650" cy="1152525"/>
            <a:chOff x="2971" y="2478"/>
            <a:chExt cx="1996" cy="726"/>
          </a:xfrm>
        </p:grpSpPr>
        <p:sp>
          <p:nvSpPr>
            <p:cNvPr id="12299" name="Oval 10"/>
            <p:cNvSpPr>
              <a:spLocks noChangeArrowheads="1"/>
            </p:cNvSpPr>
            <p:nvPr/>
          </p:nvSpPr>
          <p:spPr bwMode="auto">
            <a:xfrm>
              <a:off x="2971" y="2478"/>
              <a:ext cx="1996" cy="72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3334" y="2704"/>
              <a:ext cx="131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dirty="0" smtClean="0">
                  <a:cs typeface="Arial" charset="0"/>
                </a:rPr>
                <a:t>Learning/</a:t>
              </a:r>
              <a:r>
                <a:rPr lang="da-DK" dirty="0" err="1" smtClean="0">
                  <a:cs typeface="Arial" charset="0"/>
                </a:rPr>
                <a:t>teaching</a:t>
              </a:r>
              <a:r>
                <a:rPr lang="da-DK" dirty="0" smtClean="0">
                  <a:cs typeface="Arial" charset="0"/>
                </a:rPr>
                <a:t> </a:t>
              </a:r>
              <a:r>
                <a:rPr lang="da-DK" dirty="0" err="1" smtClean="0">
                  <a:cs typeface="Arial" charset="0"/>
                </a:rPr>
                <a:t>activities</a:t>
              </a:r>
              <a:endParaRPr lang="da-DK" dirty="0">
                <a:cs typeface="Arial" charset="0"/>
              </a:endParaRPr>
            </a:p>
          </p:txBody>
        </p:sp>
      </p:grp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779838" y="4941888"/>
            <a:ext cx="13684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68538" y="3573463"/>
            <a:ext cx="1008062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580063" y="3500438"/>
            <a:ext cx="1079500" cy="8651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2857" y="6093296"/>
            <a:ext cx="25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err="1"/>
              <a:t>Constructive</a:t>
            </a:r>
            <a:r>
              <a:rPr lang="da-DK" i="1" dirty="0"/>
              <a:t> </a:t>
            </a:r>
            <a:r>
              <a:rPr lang="da-DK" i="1" dirty="0" err="1" smtClean="0"/>
              <a:t>alignment</a:t>
            </a:r>
            <a:r>
              <a:rPr lang="da-DK" i="1" dirty="0" smtClean="0"/>
              <a:t>; </a:t>
            </a:r>
          </a:p>
          <a:p>
            <a:r>
              <a:rPr lang="da-DK" i="1" dirty="0" err="1" smtClean="0"/>
              <a:t>Biggs</a:t>
            </a:r>
            <a:r>
              <a:rPr lang="da-DK" i="1" dirty="0" smtClean="0"/>
              <a:t> (2003)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02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1387E-6 L 0.23629 -0.230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15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1387E-6 L -0.25989 -0.1993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99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altLang="da-DK" dirty="0" smtClean="0">
                <a:cs typeface="Arial" charset="0"/>
              </a:rPr>
              <a:t>Research on </a:t>
            </a:r>
            <a:r>
              <a:rPr lang="da-DK" altLang="da-DK" dirty="0" err="1" smtClean="0">
                <a:cs typeface="Arial" charset="0"/>
              </a:rPr>
              <a:t>assessment</a:t>
            </a:r>
            <a:r>
              <a:rPr lang="da-DK" altLang="da-DK" dirty="0" smtClean="0">
                <a:cs typeface="Arial" charset="0"/>
              </a:rPr>
              <a:t> </a:t>
            </a:r>
            <a:br>
              <a:rPr lang="da-DK" altLang="da-DK" dirty="0" smtClean="0">
                <a:cs typeface="Arial" charset="0"/>
              </a:rPr>
            </a:br>
            <a:r>
              <a:rPr lang="da-DK" altLang="da-DK" dirty="0" err="1" smtClean="0">
                <a:cs typeface="Arial" charset="0"/>
              </a:rPr>
              <a:t>documents</a:t>
            </a:r>
            <a:r>
              <a:rPr lang="da-DK" altLang="da-DK" dirty="0" smtClean="0">
                <a:cs typeface="Arial" charset="0"/>
              </a:rPr>
              <a:t> the problem….</a:t>
            </a:r>
            <a:endParaRPr lang="en-GB" dirty="0"/>
          </a:p>
        </p:txBody>
      </p:sp>
      <p:sp>
        <p:nvSpPr>
          <p:cNvPr id="614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FB2AEB-1B59-4655-9079-8C9DED31C789}" type="slidenum">
              <a:rPr lang="da-DK" altLang="da-DK" sz="105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a-DK" altLang="da-DK" sz="1050"/>
          </a:p>
        </p:txBody>
      </p:sp>
      <p:graphicFrame>
        <p:nvGraphicFramePr>
          <p:cNvPr id="548866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3113013"/>
              </p:ext>
            </p:extLst>
          </p:nvPr>
        </p:nvGraphicFramePr>
        <p:xfrm>
          <a:off x="2424862" y="2498361"/>
          <a:ext cx="4577205" cy="2496312"/>
        </p:xfrm>
        <a:graphic>
          <a:graphicData uri="http://schemas.openxmlformats.org/drawingml/2006/table">
            <a:tbl>
              <a:tblPr/>
              <a:tblGrid>
                <a:gridCol w="2298349"/>
                <a:gridCol w="2278856"/>
              </a:tblGrid>
              <a:tr h="118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understanding</a:t>
                      </a:r>
                      <a:endParaRPr kumimoji="0" lang="da-DK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Failed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examination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da-DK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understanding</a:t>
                      </a:r>
                      <a:endParaRPr kumimoji="0" lang="da-DK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Passed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examination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understanding</a:t>
                      </a:r>
                      <a:endParaRPr kumimoji="0" lang="da-DK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Failed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examination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25 %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understanding</a:t>
                      </a:r>
                      <a:endParaRPr kumimoji="0" lang="da-DK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Passed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altLang="da-D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examination</a:t>
                      </a:r>
                      <a:r>
                        <a:rPr kumimoji="0" lang="da-DK" alt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45 % !!!!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3330180" y="4994672"/>
            <a:ext cx="6488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b="1" dirty="0" err="1">
                <a:cs typeface="Arial" charset="0"/>
              </a:rPr>
              <a:t>Fail</a:t>
            </a:r>
            <a:endParaRPr lang="da-DK" altLang="da-DK" sz="1600" b="1" dirty="0">
              <a:cs typeface="Arial" charset="0"/>
            </a:endParaRP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5436394" y="4994672"/>
            <a:ext cx="7012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b="1" dirty="0" err="1">
                <a:cs typeface="Arial" charset="0"/>
              </a:rPr>
              <a:t>Pass</a:t>
            </a:r>
            <a:endParaRPr lang="da-DK" altLang="da-DK" sz="1600" b="1" dirty="0">
              <a:cs typeface="Arial" charset="0"/>
            </a:endParaRPr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 rot="-5400000">
            <a:off x="1900238" y="4069944"/>
            <a:ext cx="648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b="1" dirty="0" err="1">
                <a:cs typeface="Arial" charset="0"/>
              </a:rPr>
              <a:t>Fail</a:t>
            </a:r>
            <a:endParaRPr lang="da-DK" altLang="da-DK" sz="1600" b="1" dirty="0">
              <a:cs typeface="Arial" charset="0"/>
            </a:endParaRP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 rot="-5400000">
            <a:off x="1846660" y="2935278"/>
            <a:ext cx="756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b="1" dirty="0" err="1">
                <a:cs typeface="Arial" charset="0"/>
              </a:rPr>
              <a:t>Pass</a:t>
            </a:r>
            <a:endParaRPr lang="da-DK" altLang="da-DK" sz="1600" b="1" dirty="0">
              <a:cs typeface="Arial" charset="0"/>
            </a:endParaRP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1539585" y="1696046"/>
            <a:ext cx="1937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dirty="0" err="1" smtClean="0">
                <a:cs typeface="Arial" charset="0"/>
              </a:rPr>
              <a:t>Understanding</a:t>
            </a:r>
            <a:r>
              <a:rPr lang="da-DK" altLang="da-DK" sz="1800" b="1" dirty="0" smtClean="0">
                <a:cs typeface="Arial" charset="0"/>
              </a:rPr>
              <a:t> test</a:t>
            </a:r>
            <a:endParaRPr lang="da-DK" altLang="da-DK" sz="1800" b="1" dirty="0">
              <a:cs typeface="Arial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7002067" y="4994673"/>
            <a:ext cx="872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dirty="0" err="1">
                <a:cs typeface="Arial" charset="0"/>
              </a:rPr>
              <a:t>Exam</a:t>
            </a:r>
            <a:endParaRPr lang="da-DK" altLang="da-DK" sz="1800" b="1" dirty="0">
              <a:cs typeface="Arial" charset="0"/>
            </a:endParaRPr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193777" y="6033184"/>
            <a:ext cx="2030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i="1" dirty="0">
                <a:cs typeface="Arial" charset="0"/>
              </a:rPr>
              <a:t>J</a:t>
            </a:r>
            <a:r>
              <a:rPr lang="da-DK" altLang="da-DK" sz="1800" i="1" dirty="0" smtClean="0">
                <a:cs typeface="Arial" charset="0"/>
              </a:rPr>
              <a:t>akobsen </a:t>
            </a:r>
            <a:r>
              <a:rPr lang="da-DK" altLang="da-DK" sz="1800" i="1" dirty="0">
                <a:cs typeface="Arial" charset="0"/>
              </a:rPr>
              <a:t>and Rump, 1998</a:t>
            </a:r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 flipH="1" flipV="1">
            <a:off x="2412206" y="2065377"/>
            <a:ext cx="12656" cy="4329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V="1">
            <a:off x="6979211" y="4994671"/>
            <a:ext cx="509822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56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a-DK" dirty="0" smtClean="0">
                <a:cs typeface="Arial" pitchFamily="34" charset="0"/>
              </a:rPr>
              <a:t>A Curriculum Development model</a:t>
            </a:r>
            <a:r>
              <a:rPr lang="en-GB" altLang="da-DK" dirty="0">
                <a:cs typeface="Arial" pitchFamily="34" charset="0"/>
              </a:rPr>
              <a:t/>
            </a:r>
            <a:br>
              <a:rPr lang="en-GB" altLang="da-DK" dirty="0">
                <a:cs typeface="Arial" pitchFamily="34" charset="0"/>
              </a:rPr>
            </a:br>
            <a:endParaRPr lang="en-GB" dirty="0"/>
          </a:p>
        </p:txBody>
      </p:sp>
      <p:sp>
        <p:nvSpPr>
          <p:cNvPr id="79875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B32893-6665-4D20-B10B-C5E56FC17DDA}" type="slidenum">
              <a:rPr lang="da-DK" altLang="da-DK"/>
              <a:pPr eaLnBrk="1" hangingPunct="1"/>
              <a:t>5</a:t>
            </a:fld>
            <a:endParaRPr lang="da-DK" altLang="da-DK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107950" y="6381750"/>
            <a:ext cx="1547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i="1" dirty="0" err="1">
                <a:cs typeface="Arial" pitchFamily="34" charset="0"/>
              </a:rPr>
              <a:t>Cowan</a:t>
            </a:r>
            <a:r>
              <a:rPr lang="da-DK" altLang="da-DK" i="1" dirty="0">
                <a:cs typeface="Arial" pitchFamily="34" charset="0"/>
              </a:rPr>
              <a:t>, 2004</a:t>
            </a:r>
          </a:p>
        </p:txBody>
      </p:sp>
      <p:pic>
        <p:nvPicPr>
          <p:cNvPr id="79877" name="Picture 3" descr="Cowan-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9299"/>
          <a:stretch>
            <a:fillRect/>
          </a:stretch>
        </p:blipFill>
        <p:spPr bwMode="auto">
          <a:xfrm>
            <a:off x="1566861" y="1127125"/>
            <a:ext cx="57245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6084888" y="2205038"/>
            <a:ext cx="719137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9412" name="Group 4"/>
          <p:cNvGrpSpPr>
            <a:grpSpLocks/>
          </p:cNvGrpSpPr>
          <p:nvPr/>
        </p:nvGrpSpPr>
        <p:grpSpPr bwMode="auto">
          <a:xfrm>
            <a:off x="3744119" y="3195637"/>
            <a:ext cx="1695451" cy="1655763"/>
            <a:chOff x="2562" y="2341"/>
            <a:chExt cx="1068" cy="1043"/>
          </a:xfrm>
        </p:grpSpPr>
        <p:sp>
          <p:nvSpPr>
            <p:cNvPr id="79899" name="Text Box 5"/>
            <p:cNvSpPr txBox="1">
              <a:spLocks noChangeArrowheads="1"/>
            </p:cNvSpPr>
            <p:nvPr/>
          </p:nvSpPr>
          <p:spPr bwMode="auto">
            <a:xfrm>
              <a:off x="2587" y="2601"/>
              <a:ext cx="1043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da-DK" sz="2400" b="1" dirty="0" err="1" smtClean="0">
                  <a:solidFill>
                    <a:srgbClr val="FF0000"/>
                  </a:solidFill>
                  <a:cs typeface="Arial" pitchFamily="34" charset="0"/>
                </a:rPr>
                <a:t>learning</a:t>
              </a:r>
              <a:r>
                <a:rPr lang="da-DK" altLang="da-DK" sz="2400" b="1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da-DK" altLang="da-DK" sz="2400" b="1" dirty="0" err="1">
                  <a:solidFill>
                    <a:srgbClr val="FF0000"/>
                  </a:solidFill>
                  <a:cs typeface="Arial" pitchFamily="34" charset="0"/>
                </a:rPr>
                <a:t>outcomes</a:t>
              </a:r>
              <a:endParaRPr lang="da-DK" altLang="da-DK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79900" name="Oval 6"/>
            <p:cNvSpPr>
              <a:spLocks noChangeArrowheads="1"/>
            </p:cNvSpPr>
            <p:nvPr/>
          </p:nvSpPr>
          <p:spPr bwMode="auto">
            <a:xfrm>
              <a:off x="2562" y="2341"/>
              <a:ext cx="1043" cy="10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9420" name="Group 12"/>
          <p:cNvGrpSpPr>
            <a:grpSpLocks/>
          </p:cNvGrpSpPr>
          <p:nvPr/>
        </p:nvGrpSpPr>
        <p:grpSpPr bwMode="auto">
          <a:xfrm rot="20346517">
            <a:off x="5216490" y="2783111"/>
            <a:ext cx="2247231" cy="990599"/>
            <a:chOff x="3424" y="2205"/>
            <a:chExt cx="273" cy="273"/>
          </a:xfrm>
        </p:grpSpPr>
        <p:sp>
          <p:nvSpPr>
            <p:cNvPr id="79895" name="Text Box 13"/>
            <p:cNvSpPr txBox="1">
              <a:spLocks noChangeArrowheads="1"/>
            </p:cNvSpPr>
            <p:nvPr/>
          </p:nvSpPr>
          <p:spPr bwMode="auto">
            <a:xfrm>
              <a:off x="3470" y="220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altLang="da-DK" sz="2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79896" name="Oval 14"/>
            <p:cNvSpPr>
              <a:spLocks noChangeArrowheads="1"/>
            </p:cNvSpPr>
            <p:nvPr/>
          </p:nvSpPr>
          <p:spPr bwMode="auto">
            <a:xfrm>
              <a:off x="3424" y="2205"/>
              <a:ext cx="272" cy="27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 rot="3112392">
            <a:off x="4618050" y="5133742"/>
            <a:ext cx="2247231" cy="990599"/>
            <a:chOff x="3424" y="2205"/>
            <a:chExt cx="273" cy="273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470" y="220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altLang="da-DK" sz="2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3424" y="2205"/>
              <a:ext cx="272" cy="27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2"/>
          <p:cNvGrpSpPr>
            <a:grpSpLocks/>
          </p:cNvGrpSpPr>
          <p:nvPr/>
        </p:nvGrpSpPr>
        <p:grpSpPr bwMode="auto">
          <a:xfrm rot="18913896">
            <a:off x="2123239" y="4947290"/>
            <a:ext cx="2247231" cy="990599"/>
            <a:chOff x="3424" y="2205"/>
            <a:chExt cx="273" cy="273"/>
          </a:xfrm>
        </p:grpSpPr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3470" y="220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altLang="da-DK" sz="2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3424" y="2205"/>
              <a:ext cx="272" cy="27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111101" y="1127820"/>
            <a:ext cx="4206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This model </a:t>
            </a:r>
            <a:r>
              <a:rPr lang="da-DK" sz="3200" b="1" dirty="0" err="1" smtClean="0"/>
              <a:t>automatically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secures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alignment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380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000" dirty="0" smtClean="0"/>
              <a:t>2) On </a:t>
            </a:r>
            <a:r>
              <a:rPr lang="da-DK" sz="4000" dirty="0" err="1" smtClean="0"/>
              <a:t>assessing</a:t>
            </a:r>
            <a:r>
              <a:rPr lang="da-DK" sz="4000" dirty="0" smtClean="0"/>
              <a:t> </a:t>
            </a:r>
            <a:r>
              <a:rPr lang="da-DK" sz="4000" dirty="0" err="1" smtClean="0"/>
              <a:t>higher</a:t>
            </a:r>
            <a:r>
              <a:rPr lang="da-DK" sz="4000" dirty="0" smtClean="0"/>
              <a:t> </a:t>
            </a:r>
            <a:r>
              <a:rPr lang="da-DK" sz="4000" dirty="0" err="1" smtClean="0"/>
              <a:t>level</a:t>
            </a:r>
            <a:r>
              <a:rPr lang="da-DK" sz="4000" dirty="0" smtClean="0"/>
              <a:t> </a:t>
            </a:r>
            <a:r>
              <a:rPr lang="da-DK" sz="4000" dirty="0" err="1" smtClean="0"/>
              <a:t>competences</a:t>
            </a:r>
            <a:endParaRPr lang="en-GB" sz="4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04870" y="2044473"/>
            <a:ext cx="5215975" cy="2451214"/>
            <a:chOff x="1471428" y="2060812"/>
            <a:chExt cx="5215975" cy="2451214"/>
          </a:xfrm>
        </p:grpSpPr>
        <p:cxnSp>
          <p:nvCxnSpPr>
            <p:cNvPr id="4" name="Elbow Connector 3"/>
            <p:cNvCxnSpPr/>
            <p:nvPr/>
          </p:nvCxnSpPr>
          <p:spPr>
            <a:xfrm rot="5400000">
              <a:off x="5889009" y="2067636"/>
              <a:ext cx="805218" cy="791570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/>
            <p:nvPr/>
          </p:nvCxnSpPr>
          <p:spPr>
            <a:xfrm rot="10800000" flipV="1">
              <a:off x="4244455" y="2866030"/>
              <a:ext cx="1651379" cy="436728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rot="5400000">
              <a:off x="3446061" y="3276904"/>
              <a:ext cx="805218" cy="791570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10800000" flipV="1">
              <a:off x="1801506" y="4075298"/>
              <a:ext cx="1651379" cy="436728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471428" y="4235027"/>
              <a:ext cx="13593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1800" dirty="0"/>
                <a:t>remembering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245667" y="3798299"/>
              <a:ext cx="14619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1800" dirty="0"/>
                <a:t>understanding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295477" y="3406565"/>
              <a:ext cx="8592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1800" dirty="0"/>
                <a:t>applying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78578" y="3008238"/>
              <a:ext cx="974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1800" dirty="0">
                  <a:solidFill>
                    <a:srgbClr val="000000"/>
                  </a:solidFill>
                </a:rPr>
                <a:t>analysing</a:t>
              </a:r>
              <a:endParaRPr lang="en-GB" altLang="da-DK" sz="1800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703199" y="2576041"/>
              <a:ext cx="1102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1800" dirty="0">
                  <a:solidFill>
                    <a:srgbClr val="000000"/>
                  </a:solidFill>
                </a:rPr>
                <a:t>evaluating</a:t>
              </a:r>
              <a:r>
                <a:rPr lang="en-GB" altLang="da-DK" sz="1425" dirty="0">
                  <a:solidFill>
                    <a:srgbClr val="000000"/>
                  </a:solidFill>
                </a:rPr>
                <a:t> </a:t>
              </a:r>
              <a:endParaRPr lang="en-GB" altLang="da-DK" sz="1350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776889" y="2179883"/>
              <a:ext cx="8207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1800" dirty="0"/>
                <a:t>creating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420" y="2024996"/>
            <a:ext cx="8820033" cy="2555525"/>
            <a:chOff x="-133233" y="2004595"/>
            <a:chExt cx="8820033" cy="2555525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-133233" y="3666449"/>
              <a:ext cx="160466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da-DK" sz="1800" dirty="0"/>
                <a:t>Lower level </a:t>
              </a:r>
              <a:r>
                <a:rPr lang="en-GB" altLang="da-DK" sz="1800" dirty="0" smtClean="0"/>
                <a:t>competences</a:t>
              </a:r>
              <a:endParaRPr lang="en-GB" altLang="da-DK" sz="1800" dirty="0"/>
            </a:p>
          </p:txBody>
        </p:sp>
        <p:sp>
          <p:nvSpPr>
            <p:cNvPr id="16" name="AutoShape 16"/>
            <p:cNvSpPr>
              <a:spLocks/>
            </p:cNvSpPr>
            <p:nvPr/>
          </p:nvSpPr>
          <p:spPr bwMode="auto">
            <a:xfrm>
              <a:off x="1390465" y="3453506"/>
              <a:ext cx="80963" cy="1106614"/>
            </a:xfrm>
            <a:prstGeom prst="leftBrace">
              <a:avLst>
                <a:gd name="adj1" fmla="val 7506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35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471428" y="3449454"/>
              <a:ext cx="53388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099938" y="2456882"/>
              <a:ext cx="15868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da-DK" sz="1800" dirty="0"/>
                <a:t>Higher level competences</a:t>
              </a:r>
            </a:p>
          </p:txBody>
        </p:sp>
        <p:sp>
          <p:nvSpPr>
            <p:cNvPr id="19" name="AutoShape 17"/>
            <p:cNvSpPr>
              <a:spLocks/>
            </p:cNvSpPr>
            <p:nvPr/>
          </p:nvSpPr>
          <p:spPr bwMode="auto">
            <a:xfrm>
              <a:off x="6814276" y="2004595"/>
              <a:ext cx="108347" cy="1458516"/>
            </a:xfrm>
            <a:prstGeom prst="rightBrace">
              <a:avLst>
                <a:gd name="adj1" fmla="val 11218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350"/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5420" y="3665284"/>
            <a:ext cx="1390465" cy="7848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a-DK" sz="1500" b="1" dirty="0"/>
              <a:t>Declared learning outcomes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806422" y="3602856"/>
            <a:ext cx="1261974" cy="7848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a-DK" sz="1500" b="1" dirty="0"/>
              <a:t>Learning outcomes assessed</a:t>
            </a:r>
          </a:p>
        </p:txBody>
      </p:sp>
      <p:sp>
        <p:nvSpPr>
          <p:cNvPr id="22" name="Tekstboks 1"/>
          <p:cNvSpPr txBox="1">
            <a:spLocks noChangeArrowheads="1"/>
          </p:cNvSpPr>
          <p:nvPr/>
        </p:nvSpPr>
        <p:spPr bwMode="auto">
          <a:xfrm>
            <a:off x="8068396" y="3554659"/>
            <a:ext cx="9989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 sz="2400" b="1" dirty="0"/>
              <a:t>????????</a:t>
            </a:r>
            <a:endParaRPr lang="en-US" alt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1435" y="1646286"/>
            <a:ext cx="29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The </a:t>
            </a:r>
            <a:r>
              <a:rPr lang="da-DK" sz="2400" dirty="0" err="1" smtClean="0"/>
              <a:t>revised</a:t>
            </a:r>
            <a:r>
              <a:rPr lang="da-DK" sz="2400" dirty="0" smtClean="0"/>
              <a:t> Bloom - </a:t>
            </a:r>
            <a:r>
              <a:rPr lang="da-DK" sz="2400" dirty="0" err="1" smtClean="0"/>
              <a:t>cognitive</a:t>
            </a:r>
            <a:r>
              <a:rPr lang="da-DK" sz="2400" dirty="0" smtClean="0"/>
              <a:t> </a:t>
            </a:r>
            <a:r>
              <a:rPr lang="da-DK" sz="2400" dirty="0" err="1" smtClean="0"/>
              <a:t>taxonomy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94491" y="5229199"/>
            <a:ext cx="4734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Changes in </a:t>
            </a:r>
            <a:r>
              <a:rPr lang="da-DK" sz="4000" dirty="0" err="1" smtClean="0"/>
              <a:t>declared</a:t>
            </a:r>
            <a:r>
              <a:rPr lang="da-DK" sz="4000" dirty="0" smtClean="0"/>
              <a:t> </a:t>
            </a:r>
            <a:r>
              <a:rPr lang="da-DK" sz="4000" dirty="0" err="1" smtClean="0"/>
              <a:t>learning</a:t>
            </a:r>
            <a:r>
              <a:rPr lang="da-DK" sz="4000" dirty="0" smtClean="0"/>
              <a:t> </a:t>
            </a:r>
            <a:r>
              <a:rPr lang="da-DK" sz="4000" dirty="0" err="1"/>
              <a:t>outcomes</a:t>
            </a:r>
            <a:r>
              <a:rPr lang="da-DK" sz="4000" dirty="0"/>
              <a:t> 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830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-0.01644 L 0.30364 -0.207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BE2-8168-4A70-8495-1FF9EDC4032E}" type="slidenum">
              <a:rPr lang="da-DK"/>
              <a:pPr/>
              <a:t>7</a:t>
            </a:fld>
            <a:endParaRPr lang="da-DK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…necessitates changes in </a:t>
            </a:r>
            <a:r>
              <a:rPr lang="en-GB" dirty="0" smtClean="0"/>
              <a:t>assessment!</a:t>
            </a:r>
            <a:endParaRPr lang="en-GB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Higher</a:t>
            </a:r>
            <a:r>
              <a:rPr lang="da-DK" dirty="0" smtClean="0"/>
              <a:t> </a:t>
            </a:r>
            <a:r>
              <a:rPr lang="da-DK" dirty="0" err="1"/>
              <a:t>level</a:t>
            </a:r>
            <a:r>
              <a:rPr lang="da-DK" dirty="0"/>
              <a:t> </a:t>
            </a:r>
            <a:r>
              <a:rPr lang="da-DK" dirty="0" err="1"/>
              <a:t>competences</a:t>
            </a:r>
            <a:r>
              <a:rPr lang="da-DK" dirty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/>
              <a:t>more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 smtClean="0"/>
              <a:t>declared</a:t>
            </a:r>
            <a:r>
              <a:rPr lang="da-DK" dirty="0" smtClean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 smtClean="0"/>
              <a:t>measured</a:t>
            </a:r>
            <a:endParaRPr lang="da-DK" dirty="0"/>
          </a:p>
          <a:p>
            <a:r>
              <a:rPr lang="en-GB" dirty="0"/>
              <a:t>Assessing higher level </a:t>
            </a:r>
            <a:r>
              <a:rPr lang="en-GB" dirty="0" smtClean="0"/>
              <a:t>competences necessitates </a:t>
            </a:r>
            <a:r>
              <a:rPr lang="en-GB" dirty="0"/>
              <a:t>new forms of </a:t>
            </a:r>
            <a:r>
              <a:rPr lang="en-GB" dirty="0" smtClean="0"/>
              <a:t>assessment</a:t>
            </a:r>
            <a:endParaRPr lang="en-GB" dirty="0"/>
          </a:p>
          <a:p>
            <a:r>
              <a:rPr lang="en-GB" dirty="0"/>
              <a:t>Traditional forms of assessment </a:t>
            </a:r>
            <a:r>
              <a:rPr lang="en-GB" dirty="0" smtClean="0"/>
              <a:t>of </a:t>
            </a:r>
            <a:r>
              <a:rPr lang="en-GB" dirty="0" smtClean="0"/>
              <a:t>lower </a:t>
            </a:r>
            <a:r>
              <a:rPr lang="en-GB" dirty="0" smtClean="0"/>
              <a:t>level competences are </a:t>
            </a:r>
            <a:r>
              <a:rPr lang="en-GB" dirty="0"/>
              <a:t>not </a:t>
            </a:r>
            <a:r>
              <a:rPr lang="en-GB" dirty="0" smtClean="0"/>
              <a:t>sufficient </a:t>
            </a:r>
            <a:r>
              <a:rPr lang="en-GB" dirty="0"/>
              <a:t>any </a:t>
            </a:r>
            <a:r>
              <a:rPr lang="en-GB" dirty="0" smtClean="0"/>
              <a:t>longer.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7083"/>
            <a:ext cx="121979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3) On </a:t>
            </a:r>
            <a:r>
              <a:rPr lang="da-DK" dirty="0" err="1" smtClean="0"/>
              <a:t>assessing</a:t>
            </a:r>
            <a:r>
              <a:rPr lang="da-DK" dirty="0" smtClean="0"/>
              <a:t> PBL </a:t>
            </a:r>
            <a:r>
              <a:rPr lang="da-DK" dirty="0" err="1" smtClean="0"/>
              <a:t>related</a:t>
            </a:r>
            <a:r>
              <a:rPr lang="da-DK" dirty="0" smtClean="0"/>
              <a:t> </a:t>
            </a:r>
            <a:r>
              <a:rPr lang="da-DK" dirty="0" err="1" smtClean="0"/>
              <a:t>competences</a:t>
            </a:r>
            <a:r>
              <a:rPr lang="da-DK" dirty="0" smtClean="0"/>
              <a:t>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363272" cy="3561259"/>
          </a:xfrm>
        </p:spPr>
        <p:txBody>
          <a:bodyPr>
            <a:normAutofit/>
          </a:bodyPr>
          <a:lstStyle/>
          <a:p>
            <a:r>
              <a:rPr lang="da-DK" dirty="0" smtClean="0"/>
              <a:t>”PBL </a:t>
            </a:r>
            <a:r>
              <a:rPr lang="da-DK" dirty="0" err="1" smtClean="0"/>
              <a:t>related</a:t>
            </a:r>
            <a:r>
              <a:rPr lang="da-DK" dirty="0" smtClean="0"/>
              <a:t> </a:t>
            </a:r>
            <a:r>
              <a:rPr lang="da-DK" dirty="0" err="1" smtClean="0"/>
              <a:t>competences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assumed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learned</a:t>
            </a:r>
            <a:r>
              <a:rPr lang="da-DK" dirty="0" smtClean="0"/>
              <a:t> from the </a:t>
            </a:r>
            <a:r>
              <a:rPr lang="da-DK" dirty="0" err="1" smtClean="0"/>
              <a:t>very</a:t>
            </a:r>
            <a:r>
              <a:rPr lang="da-DK" dirty="0" smtClean="0"/>
              <a:t> start of the studies.” (</a:t>
            </a:r>
            <a:r>
              <a:rPr lang="da-DK" dirty="0" err="1"/>
              <a:t>Erik’s</a:t>
            </a:r>
            <a:r>
              <a:rPr lang="da-DK" dirty="0"/>
              <a:t> slide)</a:t>
            </a:r>
          </a:p>
          <a:p>
            <a:pPr marL="0" indent="0">
              <a:buNone/>
            </a:pPr>
            <a:endParaRPr lang="da-DK" u="sng" dirty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7513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727</Words>
  <Application>Microsoft Office PowerPoint</Application>
  <PresentationFormat>On-screen Show (4:3)</PresentationFormat>
  <Paragraphs>104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Organising assessment with PBL and progression</vt:lpstr>
      <vt:lpstr>What can we say about assessment?</vt:lpstr>
      <vt:lpstr>1) On constructive alignment</vt:lpstr>
      <vt:lpstr>Research on assessment  documents the problem….</vt:lpstr>
      <vt:lpstr>A Curriculum Development model </vt:lpstr>
      <vt:lpstr>2) On assessing higher level competences</vt:lpstr>
      <vt:lpstr>…necessitates changes in assessment!</vt:lpstr>
      <vt:lpstr>PowerPoint Presentation</vt:lpstr>
      <vt:lpstr>3) On assessing PBL related competences - 1</vt:lpstr>
      <vt:lpstr>Curriculum, TekNat Basis 1995</vt:lpstr>
      <vt:lpstr>3) On assessing PBL related competences</vt:lpstr>
      <vt:lpstr>PowerPoint Presentation</vt:lpstr>
      <vt:lpstr>Questions for discussion: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Mona-Lisa Dahms</dc:creator>
  <cp:lastModifiedBy>Mona-Lisa Dahms</cp:lastModifiedBy>
  <cp:revision>41</cp:revision>
  <dcterms:created xsi:type="dcterms:W3CDTF">2016-01-18T05:56:55Z</dcterms:created>
  <dcterms:modified xsi:type="dcterms:W3CDTF">2016-01-25T20:03:40Z</dcterms:modified>
</cp:coreProperties>
</file>