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notesSlides/notesSlide2.xml" ContentType="application/vnd.openxmlformats-officedocument.presentationml.notesSlide+xml"/>
  <Override PartName="/ppt/comments/comment3.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4" r:id="rId5"/>
    <p:sldId id="263" r:id="rId6"/>
    <p:sldId id="259" r:id="rId7"/>
    <p:sldId id="260" r:id="rId8"/>
    <p:sldId id="268" r:id="rId9"/>
    <p:sldId id="261" r:id="rId10"/>
    <p:sldId id="262"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a-Lisa Dahms" initials="MD" lastIdx="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81" autoAdjust="0"/>
  </p:normalViewPr>
  <p:slideViewPr>
    <p:cSldViewPr>
      <p:cViewPr>
        <p:scale>
          <a:sx n="60" d="100"/>
          <a:sy n="60" d="100"/>
        </p:scale>
        <p:origin x="-2296" y="-8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1-24T18:29:23.143" idx="4">
    <p:pos x="10" y="10"/>
    <p:text>Er denne slide nødvendig for forståelsen?</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1-24T18:28:51.994" idx="3">
    <p:pos x="10" y="10"/>
    <p:text>Jeg synes det er meget lille skrift du benytter her og i de næste par slides - hvis der kommer mange (hvad vi desværre nok ikke oplever;-(  ) så kan det godt blive svært at se.</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6-01-24T18:31:13.535" idx="5">
    <p:pos x="10" y="10"/>
    <p:text>Denne slide understreger fint hvad Erik skriver om at PBL relaterede kompetencer forventes/formodes at være på plads inden udgange af første semester/første år - og så melder sig spørgsmålet: Hvad skal vi så med progression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6-01-24T18:25:41.402" idx="1">
    <p:pos x="10" y="10"/>
    <p:text>Er disse læringsmål for uddannelsen som helhed, dvs. det der i 'fagsproget' kaldes 'kompetenceprofilen'?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F6EFB5-ECF9-4DFA-9985-507AAB1FEFB7}" type="datetimeFigureOut">
              <a:rPr lang="en-US" smtClean="0"/>
              <a:t>17/03/16</a:t>
            </a:fld>
            <a:endParaRPr lang="en-US"/>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4D7A4D-AE43-4513-BD35-12A03BC48B5A}" type="slidenum">
              <a:rPr lang="en-US" smtClean="0"/>
              <a:t>‹nr.›</a:t>
            </a:fld>
            <a:endParaRPr lang="en-US"/>
          </a:p>
        </p:txBody>
      </p:sp>
    </p:spTree>
    <p:extLst>
      <p:ext uri="{BB962C8B-B14F-4D97-AF65-F5344CB8AC3E}">
        <p14:creationId xmlns:p14="http://schemas.microsoft.com/office/powerpoint/2010/main" val="474047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dirty="0"/>
          </a:p>
        </p:txBody>
      </p:sp>
      <p:sp>
        <p:nvSpPr>
          <p:cNvPr id="4" name="Pladsholder til diasnummer 3"/>
          <p:cNvSpPr>
            <a:spLocks noGrp="1"/>
          </p:cNvSpPr>
          <p:nvPr>
            <p:ph type="sldNum" sz="quarter" idx="10"/>
          </p:nvPr>
        </p:nvSpPr>
        <p:spPr/>
        <p:txBody>
          <a:bodyPr/>
          <a:lstStyle/>
          <a:p>
            <a:fld id="{9F4D7A4D-AE43-4513-BD35-12A03BC48B5A}" type="slidenum">
              <a:rPr lang="en-US" smtClean="0"/>
              <a:t>6</a:t>
            </a:fld>
            <a:endParaRPr lang="en-US"/>
          </a:p>
        </p:txBody>
      </p:sp>
    </p:spTree>
    <p:extLst>
      <p:ext uri="{BB962C8B-B14F-4D97-AF65-F5344CB8AC3E}">
        <p14:creationId xmlns:p14="http://schemas.microsoft.com/office/powerpoint/2010/main" val="2702307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Translation:</a:t>
            </a:r>
          </a:p>
          <a:p>
            <a:endParaRPr lang="da-DK" baseline="0" dirty="0" smtClean="0"/>
          </a:p>
          <a:p>
            <a:r>
              <a:rPr lang="da-DK" baseline="0" dirty="0" smtClean="0"/>
              <a:t>Learning </a:t>
            </a:r>
            <a:r>
              <a:rPr lang="da-DK" baseline="0" dirty="0" err="1" smtClean="0"/>
              <a:t>goals</a:t>
            </a:r>
            <a:r>
              <a:rPr lang="da-DK" baseline="0" dirty="0" smtClean="0"/>
              <a:t>:</a:t>
            </a:r>
          </a:p>
          <a:p>
            <a:r>
              <a:rPr lang="da-DK" baseline="0" dirty="0" smtClean="0"/>
              <a:t>At the end of the </a:t>
            </a:r>
            <a:r>
              <a:rPr lang="da-DK" baseline="0" dirty="0" err="1" smtClean="0"/>
              <a:t>module</a:t>
            </a:r>
            <a:r>
              <a:rPr lang="da-DK" baseline="0" dirty="0" smtClean="0"/>
              <a:t>, the student </a:t>
            </a:r>
            <a:r>
              <a:rPr lang="da-DK" baseline="0" dirty="0" err="1" smtClean="0"/>
              <a:t>should</a:t>
            </a:r>
            <a:r>
              <a:rPr lang="da-DK" baseline="0" dirty="0" smtClean="0"/>
              <a:t> </a:t>
            </a:r>
            <a:r>
              <a:rPr lang="da-DK" baseline="0" dirty="0" err="1" smtClean="0"/>
              <a:t>demonstrate</a:t>
            </a:r>
            <a:r>
              <a:rPr lang="da-DK" baseline="0" dirty="0" smtClean="0"/>
              <a:t>:</a:t>
            </a:r>
          </a:p>
          <a:p>
            <a:endParaRPr lang="da-DK" baseline="0" dirty="0" smtClean="0"/>
          </a:p>
          <a:p>
            <a:r>
              <a:rPr lang="da-DK" baseline="0" dirty="0" smtClean="0"/>
              <a:t>Knowledge and </a:t>
            </a:r>
            <a:r>
              <a:rPr lang="da-DK" baseline="0" dirty="0" err="1" smtClean="0"/>
              <a:t>comprehension</a:t>
            </a:r>
            <a:r>
              <a:rPr lang="da-DK" baseline="0" dirty="0" smtClean="0"/>
              <a:t> of</a:t>
            </a:r>
          </a:p>
          <a:p>
            <a:pPr marL="171450" indent="-171450">
              <a:buFontTx/>
              <a:buChar char="-"/>
            </a:pPr>
            <a:r>
              <a:rPr lang="da-DK" baseline="0" dirty="0" smtClean="0"/>
              <a:t>Problem </a:t>
            </a:r>
            <a:r>
              <a:rPr lang="da-DK" baseline="0" dirty="0" err="1" smtClean="0"/>
              <a:t>based</a:t>
            </a:r>
            <a:r>
              <a:rPr lang="da-DK" baseline="0" dirty="0" smtClean="0"/>
              <a:t> </a:t>
            </a:r>
            <a:r>
              <a:rPr lang="da-DK" baseline="0" dirty="0" err="1" smtClean="0"/>
              <a:t>learning</a:t>
            </a:r>
            <a:endParaRPr lang="da-DK" baseline="0" dirty="0" smtClean="0"/>
          </a:p>
          <a:p>
            <a:pPr marL="171450" indent="-171450">
              <a:buFontTx/>
              <a:buChar char="-"/>
            </a:pPr>
            <a:r>
              <a:rPr lang="da-DK" baseline="0" dirty="0" err="1" smtClean="0"/>
              <a:t>Methodological</a:t>
            </a:r>
            <a:r>
              <a:rPr lang="da-DK" baseline="0" dirty="0" smtClean="0"/>
              <a:t> </a:t>
            </a:r>
            <a:r>
              <a:rPr lang="da-DK" baseline="0" dirty="0" err="1" smtClean="0"/>
              <a:t>choices</a:t>
            </a:r>
            <a:r>
              <a:rPr lang="da-DK" baseline="0" dirty="0" smtClean="0"/>
              <a:t>, </a:t>
            </a:r>
            <a:r>
              <a:rPr lang="da-DK" baseline="0" dirty="0" err="1" smtClean="0"/>
              <a:t>including</a:t>
            </a:r>
            <a:r>
              <a:rPr lang="da-DK" baseline="0" dirty="0" smtClean="0"/>
              <a:t> </a:t>
            </a:r>
            <a:r>
              <a:rPr lang="da-DK" baseline="0" dirty="0" err="1" smtClean="0"/>
              <a:t>basic</a:t>
            </a:r>
            <a:r>
              <a:rPr lang="da-DK" baseline="0" dirty="0" smtClean="0"/>
              <a:t> principles of science of </a:t>
            </a:r>
            <a:r>
              <a:rPr lang="da-DK" baseline="0" dirty="0" err="1" smtClean="0"/>
              <a:t>phisolophy</a:t>
            </a:r>
            <a:endParaRPr lang="da-DK" baseline="0" dirty="0" smtClean="0"/>
          </a:p>
          <a:p>
            <a:pPr marL="171450" indent="-171450">
              <a:buFontTx/>
              <a:buChar char="-"/>
            </a:pPr>
            <a:endParaRPr lang="da-DK" baseline="0" dirty="0" smtClean="0"/>
          </a:p>
          <a:p>
            <a:pPr marL="0" indent="0">
              <a:buFontTx/>
              <a:buNone/>
            </a:pPr>
            <a:r>
              <a:rPr lang="da-DK" baseline="0" dirty="0" err="1" smtClean="0"/>
              <a:t>Skills</a:t>
            </a:r>
            <a:r>
              <a:rPr lang="da-DK" baseline="0" dirty="0" smtClean="0"/>
              <a:t> in</a:t>
            </a:r>
          </a:p>
          <a:p>
            <a:pPr marL="171450" indent="-171450">
              <a:buFontTx/>
              <a:buChar char="-"/>
            </a:pPr>
            <a:r>
              <a:rPr lang="da-DK" baseline="0" dirty="0" err="1" smtClean="0"/>
              <a:t>Identifying</a:t>
            </a:r>
            <a:r>
              <a:rPr lang="da-DK" baseline="0" dirty="0" smtClean="0"/>
              <a:t> and </a:t>
            </a:r>
            <a:r>
              <a:rPr lang="da-DK" baseline="0" dirty="0" err="1" smtClean="0"/>
              <a:t>designing</a:t>
            </a:r>
            <a:r>
              <a:rPr lang="da-DK" baseline="0" dirty="0" smtClean="0"/>
              <a:t> a problem statement (</a:t>
            </a:r>
            <a:r>
              <a:rPr lang="da-DK" baseline="0" dirty="0" err="1" smtClean="0"/>
              <a:t>accounting</a:t>
            </a:r>
            <a:r>
              <a:rPr lang="da-DK" baseline="0" dirty="0" smtClean="0"/>
              <a:t> for a problem </a:t>
            </a:r>
            <a:r>
              <a:rPr lang="da-DK" baseline="0" dirty="0" err="1" smtClean="0"/>
              <a:t>complex</a:t>
            </a:r>
            <a:r>
              <a:rPr lang="da-DK" baseline="0" dirty="0" smtClean="0"/>
              <a:t>) in the </a:t>
            </a:r>
            <a:r>
              <a:rPr lang="da-DK" baseline="0" dirty="0" err="1" smtClean="0"/>
              <a:t>field</a:t>
            </a:r>
            <a:r>
              <a:rPr lang="da-DK" baseline="0" dirty="0" smtClean="0"/>
              <a:t> of </a:t>
            </a:r>
            <a:r>
              <a:rPr lang="da-DK" baseline="0" dirty="0" err="1" smtClean="0"/>
              <a:t>humanities</a:t>
            </a:r>
            <a:endParaRPr lang="da-DK" baseline="0" dirty="0" smtClean="0"/>
          </a:p>
          <a:p>
            <a:pPr marL="171450" indent="-171450">
              <a:buFontTx/>
              <a:buChar char="-"/>
            </a:pPr>
            <a:r>
              <a:rPr lang="da-DK" baseline="0" dirty="0" err="1" smtClean="0"/>
              <a:t>Describing</a:t>
            </a:r>
            <a:r>
              <a:rPr lang="da-DK" baseline="0" dirty="0" smtClean="0"/>
              <a:t> and </a:t>
            </a:r>
            <a:r>
              <a:rPr lang="da-DK" baseline="0" dirty="0" err="1" smtClean="0"/>
              <a:t>justifying</a:t>
            </a:r>
            <a:r>
              <a:rPr lang="da-DK" baseline="0" dirty="0" smtClean="0"/>
              <a:t> </a:t>
            </a:r>
            <a:r>
              <a:rPr lang="da-DK" baseline="0" dirty="0" err="1" smtClean="0"/>
              <a:t>methodological</a:t>
            </a:r>
            <a:r>
              <a:rPr lang="da-DK" baseline="0" dirty="0" smtClean="0"/>
              <a:t> </a:t>
            </a:r>
            <a:r>
              <a:rPr lang="da-DK" baseline="0" dirty="0" err="1" smtClean="0"/>
              <a:t>choices</a:t>
            </a:r>
            <a:r>
              <a:rPr lang="da-DK" baseline="0" dirty="0" smtClean="0"/>
              <a:t> in relation to the problem </a:t>
            </a:r>
            <a:r>
              <a:rPr lang="da-DK" baseline="0" dirty="0" err="1" smtClean="0"/>
              <a:t>identified</a:t>
            </a:r>
            <a:endParaRPr lang="da-DK" baseline="0" dirty="0" smtClean="0"/>
          </a:p>
          <a:p>
            <a:pPr marL="171450" indent="-171450">
              <a:buFontTx/>
              <a:buChar char="-"/>
            </a:pPr>
            <a:r>
              <a:rPr lang="da-DK" baseline="0" dirty="0" err="1" smtClean="0"/>
              <a:t>Collecting</a:t>
            </a:r>
            <a:r>
              <a:rPr lang="da-DK" baseline="0" dirty="0" smtClean="0"/>
              <a:t> and </a:t>
            </a:r>
            <a:r>
              <a:rPr lang="da-DK" baseline="0" dirty="0" err="1" smtClean="0"/>
              <a:t>applying</a:t>
            </a:r>
            <a:r>
              <a:rPr lang="da-DK" baseline="0" dirty="0" smtClean="0"/>
              <a:t> relevant </a:t>
            </a:r>
            <a:r>
              <a:rPr lang="da-DK" baseline="0" dirty="0" err="1" smtClean="0"/>
              <a:t>material</a:t>
            </a:r>
            <a:r>
              <a:rPr lang="da-DK" baseline="0" dirty="0" smtClean="0"/>
              <a:t> (data) to analyse the problem </a:t>
            </a:r>
            <a:r>
              <a:rPr lang="da-DK" baseline="0" dirty="0" err="1" smtClean="0"/>
              <a:t>identified</a:t>
            </a:r>
            <a:endParaRPr lang="da-DK" baseline="0" dirty="0" smtClean="0"/>
          </a:p>
          <a:p>
            <a:pPr marL="171450" indent="-171450">
              <a:buFontTx/>
              <a:buChar char="-"/>
            </a:pPr>
            <a:r>
              <a:rPr lang="da-DK" baseline="0" dirty="0" err="1" smtClean="0"/>
              <a:t>Communicating</a:t>
            </a:r>
            <a:r>
              <a:rPr lang="da-DK" baseline="0" dirty="0" smtClean="0"/>
              <a:t> </a:t>
            </a:r>
            <a:r>
              <a:rPr lang="da-DK" baseline="0" dirty="0" err="1" smtClean="0"/>
              <a:t>acquired</a:t>
            </a:r>
            <a:r>
              <a:rPr lang="da-DK" baseline="0" dirty="0" smtClean="0"/>
              <a:t> </a:t>
            </a:r>
            <a:r>
              <a:rPr lang="da-DK" baseline="0" dirty="0" err="1" smtClean="0"/>
              <a:t>knowledge</a:t>
            </a:r>
            <a:r>
              <a:rPr lang="da-DK" baseline="0" dirty="0" smtClean="0"/>
              <a:t> in a form (</a:t>
            </a:r>
            <a:r>
              <a:rPr lang="da-DK" baseline="0" dirty="0" err="1" smtClean="0"/>
              <a:t>style</a:t>
            </a:r>
            <a:r>
              <a:rPr lang="da-DK" baseline="0" dirty="0" smtClean="0"/>
              <a:t> and </a:t>
            </a:r>
            <a:r>
              <a:rPr lang="da-DK" baseline="0" dirty="0" err="1" smtClean="0"/>
              <a:t>language</a:t>
            </a:r>
            <a:r>
              <a:rPr lang="da-DK" baseline="0" dirty="0" smtClean="0"/>
              <a:t>) that </a:t>
            </a:r>
            <a:r>
              <a:rPr lang="da-DK" baseline="0" dirty="0" err="1" smtClean="0"/>
              <a:t>complies</a:t>
            </a:r>
            <a:r>
              <a:rPr lang="da-DK" baseline="0" dirty="0" smtClean="0"/>
              <a:t> with principles of </a:t>
            </a:r>
            <a:r>
              <a:rPr lang="da-DK" baseline="0" dirty="0" err="1" smtClean="0"/>
              <a:t>good</a:t>
            </a:r>
            <a:r>
              <a:rPr lang="da-DK" baseline="0" dirty="0" smtClean="0"/>
              <a:t> </a:t>
            </a:r>
            <a:r>
              <a:rPr lang="da-DK" baseline="0" dirty="0" err="1" smtClean="0"/>
              <a:t>academic</a:t>
            </a:r>
            <a:r>
              <a:rPr lang="da-DK" baseline="0" dirty="0" smtClean="0"/>
              <a:t> </a:t>
            </a:r>
            <a:r>
              <a:rPr lang="da-DK" baseline="0" dirty="0" err="1" smtClean="0"/>
              <a:t>writing</a:t>
            </a:r>
            <a:r>
              <a:rPr lang="da-DK" baseline="0" dirty="0" smtClean="0"/>
              <a:t>, </a:t>
            </a:r>
            <a:r>
              <a:rPr lang="da-DK" baseline="0" dirty="0" err="1" smtClean="0"/>
              <a:t>following</a:t>
            </a:r>
            <a:r>
              <a:rPr lang="da-DK" baseline="0" dirty="0" smtClean="0"/>
              <a:t> an </a:t>
            </a:r>
            <a:r>
              <a:rPr lang="da-DK" baseline="0" dirty="0" err="1" smtClean="0"/>
              <a:t>approved</a:t>
            </a:r>
            <a:r>
              <a:rPr lang="da-DK" baseline="0" dirty="0" smtClean="0"/>
              <a:t> system for </a:t>
            </a:r>
            <a:r>
              <a:rPr lang="da-DK" baseline="0" dirty="0" err="1" smtClean="0"/>
              <a:t>referencing</a:t>
            </a:r>
            <a:r>
              <a:rPr lang="da-DK" baseline="0" dirty="0" smtClean="0"/>
              <a:t>.</a:t>
            </a:r>
          </a:p>
          <a:p>
            <a:pPr marL="0" indent="0">
              <a:buFontTx/>
              <a:buNone/>
            </a:pPr>
            <a:endParaRPr lang="da-DK" baseline="0" dirty="0" smtClean="0"/>
          </a:p>
          <a:p>
            <a:pPr marL="0" indent="0">
              <a:buFontTx/>
              <a:buNone/>
            </a:pPr>
            <a:r>
              <a:rPr lang="da-DK" baseline="0" dirty="0" err="1" smtClean="0"/>
              <a:t>Competences</a:t>
            </a:r>
            <a:r>
              <a:rPr lang="da-DK" baseline="0" dirty="0" smtClean="0"/>
              <a:t> for:</a:t>
            </a:r>
          </a:p>
          <a:p>
            <a:pPr marL="171450" indent="-171450">
              <a:buFontTx/>
              <a:buChar char="-"/>
            </a:pPr>
            <a:r>
              <a:rPr lang="da-DK" baseline="0" dirty="0" err="1" smtClean="0"/>
              <a:t>Designing</a:t>
            </a:r>
            <a:r>
              <a:rPr lang="da-DK" baseline="0" dirty="0" smtClean="0"/>
              <a:t> and </a:t>
            </a:r>
            <a:r>
              <a:rPr lang="da-DK" baseline="0" dirty="0" err="1" smtClean="0"/>
              <a:t>reflecting</a:t>
            </a:r>
            <a:r>
              <a:rPr lang="da-DK" baseline="0" dirty="0" smtClean="0"/>
              <a:t> on problem </a:t>
            </a:r>
            <a:r>
              <a:rPr lang="da-DK" baseline="0" dirty="0" err="1" smtClean="0"/>
              <a:t>based</a:t>
            </a:r>
            <a:r>
              <a:rPr lang="da-DK" baseline="0" dirty="0" smtClean="0"/>
              <a:t> </a:t>
            </a:r>
            <a:r>
              <a:rPr lang="da-DK" baseline="0" dirty="0" err="1" smtClean="0"/>
              <a:t>project</a:t>
            </a:r>
            <a:r>
              <a:rPr lang="da-DK" baseline="0" dirty="0" smtClean="0"/>
              <a:t> </a:t>
            </a:r>
            <a:r>
              <a:rPr lang="da-DK" baseline="0" dirty="0" err="1" smtClean="0"/>
              <a:t>work</a:t>
            </a:r>
            <a:r>
              <a:rPr lang="da-DK" baseline="0" dirty="0" smtClean="0"/>
              <a:t>.</a:t>
            </a:r>
          </a:p>
          <a:p>
            <a:pPr marL="171450" indent="-171450">
              <a:buFontTx/>
              <a:buChar char="-"/>
            </a:pPr>
            <a:r>
              <a:rPr lang="da-DK" baseline="0" dirty="0" err="1" smtClean="0"/>
              <a:t>Participating</a:t>
            </a:r>
            <a:r>
              <a:rPr lang="da-DK" baseline="0" dirty="0" smtClean="0"/>
              <a:t> in professional </a:t>
            </a:r>
            <a:r>
              <a:rPr lang="da-DK" baseline="0" dirty="0" err="1" smtClean="0"/>
              <a:t>collaboration</a:t>
            </a:r>
            <a:r>
              <a:rPr lang="da-DK" baseline="0" dirty="0" smtClean="0"/>
              <a:t> to find </a:t>
            </a:r>
            <a:r>
              <a:rPr lang="da-DK" baseline="0" dirty="0" err="1" smtClean="0"/>
              <a:t>answers</a:t>
            </a:r>
            <a:r>
              <a:rPr lang="da-DK" baseline="0" dirty="0" smtClean="0"/>
              <a:t> to a </a:t>
            </a:r>
            <a:r>
              <a:rPr lang="da-DK" baseline="0" dirty="0" err="1" smtClean="0"/>
              <a:t>specific</a:t>
            </a:r>
            <a:r>
              <a:rPr lang="da-DK" baseline="0" dirty="0" smtClean="0"/>
              <a:t> problem/ </a:t>
            </a:r>
            <a:r>
              <a:rPr lang="da-DK" baseline="0" dirty="0" err="1" smtClean="0"/>
              <a:t>issue</a:t>
            </a:r>
            <a:r>
              <a:rPr lang="da-DK" baseline="0" dirty="0" smtClean="0"/>
              <a:t>. </a:t>
            </a:r>
            <a:endParaRPr lang="en-US" dirty="0"/>
          </a:p>
        </p:txBody>
      </p:sp>
      <p:sp>
        <p:nvSpPr>
          <p:cNvPr id="4" name="Pladsholder til diasnummer 3"/>
          <p:cNvSpPr>
            <a:spLocks noGrp="1"/>
          </p:cNvSpPr>
          <p:nvPr>
            <p:ph type="sldNum" sz="quarter" idx="10"/>
          </p:nvPr>
        </p:nvSpPr>
        <p:spPr/>
        <p:txBody>
          <a:bodyPr/>
          <a:lstStyle/>
          <a:p>
            <a:fld id="{9F4D7A4D-AE43-4513-BD35-12A03BC48B5A}" type="slidenum">
              <a:rPr lang="en-US" smtClean="0"/>
              <a:t>7</a:t>
            </a:fld>
            <a:endParaRPr lang="en-US"/>
          </a:p>
        </p:txBody>
      </p:sp>
    </p:spTree>
    <p:extLst>
      <p:ext uri="{BB962C8B-B14F-4D97-AF65-F5344CB8AC3E}">
        <p14:creationId xmlns:p14="http://schemas.microsoft.com/office/powerpoint/2010/main" val="77846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Translation:</a:t>
            </a:r>
          </a:p>
          <a:p>
            <a:endParaRPr lang="da-DK" dirty="0" smtClean="0"/>
          </a:p>
          <a:p>
            <a:r>
              <a:rPr lang="da-DK" dirty="0" err="1" smtClean="0"/>
              <a:t>Exam</a:t>
            </a:r>
            <a:r>
              <a:rPr lang="da-DK" baseline="0" dirty="0" smtClean="0"/>
              <a:t> 1</a:t>
            </a:r>
          </a:p>
          <a:p>
            <a:r>
              <a:rPr lang="da-DK" baseline="0" dirty="0" smtClean="0"/>
              <a:t>An </a:t>
            </a:r>
            <a:r>
              <a:rPr lang="da-DK" baseline="0" dirty="0" err="1" smtClean="0"/>
              <a:t>internal</a:t>
            </a:r>
            <a:r>
              <a:rPr lang="da-DK" baseline="0" dirty="0" smtClean="0"/>
              <a:t> </a:t>
            </a:r>
            <a:r>
              <a:rPr lang="da-DK" baseline="0" dirty="0" err="1" smtClean="0"/>
              <a:t>written</a:t>
            </a:r>
            <a:r>
              <a:rPr lang="da-DK" baseline="0" dirty="0" smtClean="0"/>
              <a:t> and </a:t>
            </a:r>
            <a:r>
              <a:rPr lang="da-DK" baseline="0" dirty="0" err="1" smtClean="0"/>
              <a:t>orall</a:t>
            </a:r>
            <a:r>
              <a:rPr lang="da-DK" baseline="0" dirty="0" smtClean="0"/>
              <a:t> </a:t>
            </a:r>
            <a:r>
              <a:rPr lang="da-DK" baseline="0" dirty="0" err="1" smtClean="0"/>
              <a:t>exam</a:t>
            </a:r>
            <a:r>
              <a:rPr lang="da-DK" baseline="0" dirty="0" smtClean="0"/>
              <a:t> in: Problem </a:t>
            </a:r>
            <a:r>
              <a:rPr lang="da-DK" baseline="0" dirty="0" err="1" smtClean="0"/>
              <a:t>Based</a:t>
            </a:r>
            <a:r>
              <a:rPr lang="da-DK" baseline="0" dirty="0" smtClean="0"/>
              <a:t> Learning.</a:t>
            </a:r>
          </a:p>
          <a:p>
            <a:r>
              <a:rPr lang="da-DK" baseline="0" dirty="0" smtClean="0"/>
              <a:t>The </a:t>
            </a:r>
            <a:r>
              <a:rPr lang="da-DK" baseline="0" dirty="0" err="1" smtClean="0"/>
              <a:t>exam</a:t>
            </a:r>
            <a:r>
              <a:rPr lang="da-DK" baseline="0" dirty="0" smtClean="0"/>
              <a:t> is held in </a:t>
            </a:r>
            <a:r>
              <a:rPr lang="da-DK" baseline="0" dirty="0" err="1" smtClean="0"/>
              <a:t>combination</a:t>
            </a:r>
            <a:r>
              <a:rPr lang="da-DK" baseline="0" dirty="0" smtClean="0"/>
              <a:t> with </a:t>
            </a:r>
            <a:r>
              <a:rPr lang="da-DK" baseline="0" dirty="0" err="1" smtClean="0"/>
              <a:t>exam</a:t>
            </a:r>
            <a:r>
              <a:rPr lang="da-DK" baseline="0" dirty="0" smtClean="0"/>
              <a:t> 2.</a:t>
            </a:r>
          </a:p>
          <a:p>
            <a:r>
              <a:rPr lang="da-DK" baseline="0" dirty="0" smtClean="0"/>
              <a:t>Type of </a:t>
            </a:r>
            <a:r>
              <a:rPr lang="da-DK" baseline="0" dirty="0" err="1" smtClean="0"/>
              <a:t>assessment</a:t>
            </a:r>
            <a:r>
              <a:rPr lang="da-DK" baseline="0" dirty="0" smtClean="0"/>
              <a:t>: </a:t>
            </a:r>
            <a:r>
              <a:rPr lang="da-DK" baseline="0" dirty="0" err="1" smtClean="0"/>
              <a:t>Pass</a:t>
            </a:r>
            <a:r>
              <a:rPr lang="da-DK" baseline="0" dirty="0" smtClean="0"/>
              <a:t>/ </a:t>
            </a:r>
            <a:r>
              <a:rPr lang="da-DK" baseline="0" dirty="0" err="1" smtClean="0"/>
              <a:t>fail</a:t>
            </a:r>
            <a:r>
              <a:rPr lang="da-DK" baseline="0" dirty="0" smtClean="0"/>
              <a:t> (the 7-point </a:t>
            </a:r>
            <a:r>
              <a:rPr lang="da-DK" baseline="0" dirty="0" err="1" smtClean="0"/>
              <a:t>grading</a:t>
            </a:r>
            <a:r>
              <a:rPr lang="da-DK" baseline="0" dirty="0" smtClean="0"/>
              <a:t> </a:t>
            </a:r>
            <a:r>
              <a:rPr lang="da-DK" baseline="0" dirty="0" err="1" smtClean="0"/>
              <a:t>scale</a:t>
            </a:r>
            <a:r>
              <a:rPr lang="da-DK" baseline="0" dirty="0" smtClean="0"/>
              <a:t> is not </a:t>
            </a:r>
            <a:r>
              <a:rPr lang="da-DK" baseline="0" dirty="0" err="1" smtClean="0"/>
              <a:t>applied</a:t>
            </a:r>
            <a:r>
              <a:rPr lang="da-DK" baseline="0" dirty="0" smtClean="0"/>
              <a:t>)</a:t>
            </a:r>
            <a:endParaRPr lang="en-US" dirty="0"/>
          </a:p>
        </p:txBody>
      </p:sp>
      <p:sp>
        <p:nvSpPr>
          <p:cNvPr id="4" name="Pladsholder til diasnummer 3"/>
          <p:cNvSpPr>
            <a:spLocks noGrp="1"/>
          </p:cNvSpPr>
          <p:nvPr>
            <p:ph type="sldNum" sz="quarter" idx="10"/>
          </p:nvPr>
        </p:nvSpPr>
        <p:spPr/>
        <p:txBody>
          <a:bodyPr/>
          <a:lstStyle/>
          <a:p>
            <a:fld id="{9F4D7A4D-AE43-4513-BD35-12A03BC48B5A}" type="slidenum">
              <a:rPr lang="en-US" smtClean="0"/>
              <a:t>9</a:t>
            </a:fld>
            <a:endParaRPr lang="en-US"/>
          </a:p>
        </p:txBody>
      </p:sp>
    </p:spTree>
    <p:extLst>
      <p:ext uri="{BB962C8B-B14F-4D97-AF65-F5344CB8AC3E}">
        <p14:creationId xmlns:p14="http://schemas.microsoft.com/office/powerpoint/2010/main" val="3205038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baseline="0" dirty="0" smtClean="0"/>
              <a:t>Progression </a:t>
            </a:r>
            <a:r>
              <a:rPr lang="da-DK" baseline="0" dirty="0" smtClean="0"/>
              <a:t>in </a:t>
            </a:r>
            <a:r>
              <a:rPr lang="da-DK" baseline="0" dirty="0" err="1" smtClean="0"/>
              <a:t>knowledge</a:t>
            </a:r>
            <a:r>
              <a:rPr lang="da-DK" baseline="0" dirty="0" smtClean="0"/>
              <a:t>, </a:t>
            </a:r>
            <a:r>
              <a:rPr lang="da-DK" baseline="0" dirty="0" err="1" smtClean="0"/>
              <a:t>skills</a:t>
            </a:r>
            <a:r>
              <a:rPr lang="da-DK" baseline="0" dirty="0" smtClean="0"/>
              <a:t> and </a:t>
            </a:r>
            <a:r>
              <a:rPr lang="da-DK" baseline="0" dirty="0" err="1" smtClean="0"/>
              <a:t>competencies</a:t>
            </a:r>
            <a:r>
              <a:rPr lang="da-DK" baseline="0" dirty="0" smtClean="0"/>
              <a:t> </a:t>
            </a:r>
            <a:r>
              <a:rPr lang="da-DK" baseline="0" dirty="0" err="1" smtClean="0"/>
              <a:t>seems</a:t>
            </a:r>
            <a:r>
              <a:rPr lang="da-DK" baseline="0" dirty="0" smtClean="0"/>
              <a:t> to be </a:t>
            </a:r>
            <a:r>
              <a:rPr lang="da-DK" baseline="0" dirty="0" err="1" smtClean="0"/>
              <a:t>ensured</a:t>
            </a:r>
            <a:r>
              <a:rPr lang="da-DK" baseline="0" dirty="0" smtClean="0"/>
              <a:t> in the </a:t>
            </a:r>
            <a:r>
              <a:rPr lang="da-DK" baseline="0" dirty="0" err="1" smtClean="0"/>
              <a:t>study</a:t>
            </a:r>
            <a:r>
              <a:rPr lang="da-DK" baseline="0" dirty="0" smtClean="0"/>
              <a:t> </a:t>
            </a:r>
            <a:r>
              <a:rPr lang="da-DK" baseline="0" dirty="0" err="1" smtClean="0"/>
              <a:t>regulations</a:t>
            </a:r>
            <a:r>
              <a:rPr lang="da-DK" baseline="0" dirty="0" smtClean="0"/>
              <a:t> </a:t>
            </a:r>
            <a:r>
              <a:rPr lang="da-DK" baseline="0" dirty="0" err="1" smtClean="0"/>
              <a:t>through</a:t>
            </a:r>
            <a:r>
              <a:rPr lang="da-DK" baseline="0" dirty="0" smtClean="0"/>
              <a:t> a more </a:t>
            </a:r>
            <a:r>
              <a:rPr lang="da-DK" baseline="0" dirty="0" err="1" smtClean="0"/>
              <a:t>nuanced</a:t>
            </a:r>
            <a:r>
              <a:rPr lang="da-DK" baseline="0" dirty="0" smtClean="0"/>
              <a:t> </a:t>
            </a:r>
            <a:r>
              <a:rPr lang="da-DK" baseline="0" dirty="0" err="1" smtClean="0"/>
              <a:t>descriptions</a:t>
            </a:r>
            <a:r>
              <a:rPr lang="da-DK" baseline="0" dirty="0" smtClean="0"/>
              <a:t> </a:t>
            </a:r>
            <a:r>
              <a:rPr lang="da-DK" baseline="0" dirty="0" err="1" smtClean="0"/>
              <a:t>such</a:t>
            </a:r>
            <a:r>
              <a:rPr lang="da-DK" baseline="0" dirty="0" smtClean="0"/>
              <a:t> as:</a:t>
            </a:r>
          </a:p>
          <a:p>
            <a:endParaRPr lang="da-DK" baseline="0" dirty="0" smtClean="0"/>
          </a:p>
          <a:p>
            <a:r>
              <a:rPr lang="da-DK" baseline="0" dirty="0" smtClean="0">
                <a:solidFill>
                  <a:srgbClr val="FF0000"/>
                </a:solidFill>
              </a:rPr>
              <a:t>Knowledge: </a:t>
            </a:r>
            <a:r>
              <a:rPr lang="da-DK" b="1" baseline="0" dirty="0" err="1" smtClean="0">
                <a:solidFill>
                  <a:srgbClr val="FF0000"/>
                </a:solidFill>
              </a:rPr>
              <a:t>Indepth</a:t>
            </a:r>
            <a:r>
              <a:rPr lang="da-DK" baseline="0" dirty="0" smtClean="0">
                <a:solidFill>
                  <a:srgbClr val="FF0000"/>
                </a:solidFill>
              </a:rPr>
              <a:t> </a:t>
            </a:r>
            <a:r>
              <a:rPr lang="da-DK" baseline="0" dirty="0" err="1" smtClean="0">
                <a:solidFill>
                  <a:srgbClr val="FF0000"/>
                </a:solidFill>
              </a:rPr>
              <a:t>knowledge</a:t>
            </a:r>
            <a:r>
              <a:rPr lang="da-DK" baseline="0" dirty="0" smtClean="0">
                <a:solidFill>
                  <a:srgbClr val="FF0000"/>
                </a:solidFill>
              </a:rPr>
              <a:t>, </a:t>
            </a:r>
            <a:r>
              <a:rPr lang="da-DK" baseline="0" dirty="0" err="1" smtClean="0">
                <a:solidFill>
                  <a:srgbClr val="FF0000"/>
                </a:solidFill>
              </a:rPr>
              <a:t>identify</a:t>
            </a:r>
            <a:r>
              <a:rPr lang="da-DK" baseline="0" dirty="0" smtClean="0">
                <a:solidFill>
                  <a:srgbClr val="FF0000"/>
                </a:solidFill>
              </a:rPr>
              <a:t> </a:t>
            </a:r>
            <a:r>
              <a:rPr lang="da-DK" b="1" baseline="0" dirty="0" err="1" smtClean="0">
                <a:solidFill>
                  <a:srgbClr val="FF0000"/>
                </a:solidFill>
              </a:rPr>
              <a:t>scientific</a:t>
            </a:r>
            <a:r>
              <a:rPr lang="da-DK" b="1" baseline="0" dirty="0" smtClean="0">
                <a:solidFill>
                  <a:srgbClr val="FF0000"/>
                </a:solidFill>
              </a:rPr>
              <a:t> </a:t>
            </a:r>
            <a:r>
              <a:rPr lang="da-DK" baseline="0" dirty="0" smtClean="0">
                <a:solidFill>
                  <a:srgbClr val="FF0000"/>
                </a:solidFill>
              </a:rPr>
              <a:t>problem </a:t>
            </a:r>
            <a:r>
              <a:rPr lang="da-DK" baseline="0" dirty="0" err="1" smtClean="0">
                <a:solidFill>
                  <a:srgbClr val="FF0000"/>
                </a:solidFill>
              </a:rPr>
              <a:t>areas</a:t>
            </a:r>
            <a:r>
              <a:rPr lang="da-DK" baseline="0" dirty="0" smtClean="0">
                <a:solidFill>
                  <a:srgbClr val="FF0000"/>
                </a:solidFill>
              </a:rPr>
              <a:t>, </a:t>
            </a:r>
            <a:r>
              <a:rPr lang="da-DK" baseline="0" dirty="0" err="1" smtClean="0">
                <a:solidFill>
                  <a:srgbClr val="FF0000"/>
                </a:solidFill>
              </a:rPr>
              <a:t>scientific</a:t>
            </a:r>
            <a:r>
              <a:rPr lang="da-DK" baseline="0" dirty="0" smtClean="0">
                <a:solidFill>
                  <a:srgbClr val="FF0000"/>
                </a:solidFill>
              </a:rPr>
              <a:t> </a:t>
            </a:r>
            <a:r>
              <a:rPr lang="da-DK" baseline="0" dirty="0" err="1" smtClean="0">
                <a:solidFill>
                  <a:srgbClr val="FF0000"/>
                </a:solidFill>
              </a:rPr>
              <a:t>reflection</a:t>
            </a:r>
            <a:r>
              <a:rPr lang="da-DK" baseline="0" dirty="0" smtClean="0">
                <a:solidFill>
                  <a:srgbClr val="FF0000"/>
                </a:solidFill>
              </a:rPr>
              <a:t>, </a:t>
            </a:r>
            <a:r>
              <a:rPr lang="da-DK" b="1" baseline="0" dirty="0" err="1" smtClean="0">
                <a:solidFill>
                  <a:srgbClr val="FF0000"/>
                </a:solidFill>
              </a:rPr>
              <a:t>specialized</a:t>
            </a:r>
            <a:r>
              <a:rPr lang="da-DK" baseline="0" dirty="0" smtClean="0">
                <a:solidFill>
                  <a:srgbClr val="FF0000"/>
                </a:solidFill>
              </a:rPr>
              <a:t> </a:t>
            </a:r>
            <a:r>
              <a:rPr lang="da-DK" baseline="0" dirty="0" err="1" smtClean="0">
                <a:solidFill>
                  <a:srgbClr val="FF0000"/>
                </a:solidFill>
              </a:rPr>
              <a:t>insight</a:t>
            </a:r>
            <a:r>
              <a:rPr lang="da-DK" baseline="0" dirty="0" smtClean="0">
                <a:solidFill>
                  <a:srgbClr val="FF0000"/>
                </a:solidFill>
              </a:rPr>
              <a:t> …</a:t>
            </a:r>
          </a:p>
          <a:p>
            <a:r>
              <a:rPr lang="da-DK" baseline="0" dirty="0" err="1" smtClean="0">
                <a:solidFill>
                  <a:srgbClr val="FF0000"/>
                </a:solidFill>
              </a:rPr>
              <a:t>Skills</a:t>
            </a:r>
            <a:r>
              <a:rPr lang="da-DK" baseline="0" dirty="0" smtClean="0">
                <a:solidFill>
                  <a:srgbClr val="FF0000"/>
                </a:solidFill>
              </a:rPr>
              <a:t>: </a:t>
            </a:r>
            <a:r>
              <a:rPr lang="da-DK" baseline="0" dirty="0" err="1" smtClean="0">
                <a:solidFill>
                  <a:srgbClr val="FF0000"/>
                </a:solidFill>
              </a:rPr>
              <a:t>apply</a:t>
            </a:r>
            <a:r>
              <a:rPr lang="da-DK" baseline="0" dirty="0" smtClean="0">
                <a:solidFill>
                  <a:srgbClr val="FF0000"/>
                </a:solidFill>
              </a:rPr>
              <a:t> a </a:t>
            </a:r>
            <a:r>
              <a:rPr lang="da-DK" b="1" baseline="0" dirty="0" err="1" smtClean="0">
                <a:solidFill>
                  <a:srgbClr val="FF0000"/>
                </a:solidFill>
              </a:rPr>
              <a:t>scientific</a:t>
            </a:r>
            <a:r>
              <a:rPr lang="da-DK" b="1" baseline="0" dirty="0" smtClean="0">
                <a:solidFill>
                  <a:srgbClr val="FF0000"/>
                </a:solidFill>
              </a:rPr>
              <a:t> and </a:t>
            </a:r>
            <a:r>
              <a:rPr lang="da-DK" b="1" baseline="0" dirty="0" err="1" smtClean="0">
                <a:solidFill>
                  <a:srgbClr val="FF0000"/>
                </a:solidFill>
              </a:rPr>
              <a:t>critical</a:t>
            </a:r>
            <a:r>
              <a:rPr lang="da-DK" b="1" baseline="0" dirty="0" smtClean="0">
                <a:solidFill>
                  <a:srgbClr val="FF0000"/>
                </a:solidFill>
              </a:rPr>
              <a:t> </a:t>
            </a:r>
            <a:r>
              <a:rPr lang="da-DK" baseline="0" dirty="0" smtClean="0">
                <a:solidFill>
                  <a:srgbClr val="FF0000"/>
                </a:solidFill>
              </a:rPr>
              <a:t>approach to, </a:t>
            </a:r>
            <a:r>
              <a:rPr lang="da-DK" baseline="0" dirty="0" err="1" smtClean="0">
                <a:solidFill>
                  <a:srgbClr val="FF0000"/>
                </a:solidFill>
              </a:rPr>
              <a:t>add</a:t>
            </a:r>
            <a:r>
              <a:rPr lang="da-DK" baseline="0" dirty="0" smtClean="0">
                <a:solidFill>
                  <a:srgbClr val="FF0000"/>
                </a:solidFill>
              </a:rPr>
              <a:t> </a:t>
            </a:r>
            <a:r>
              <a:rPr lang="da-DK" b="1" baseline="0" dirty="0" smtClean="0">
                <a:solidFill>
                  <a:srgbClr val="FF0000"/>
                </a:solidFill>
              </a:rPr>
              <a:t>new </a:t>
            </a:r>
            <a:r>
              <a:rPr lang="da-DK" b="1" baseline="0" dirty="0" err="1" smtClean="0">
                <a:solidFill>
                  <a:srgbClr val="FF0000"/>
                </a:solidFill>
              </a:rPr>
              <a:t>perspectives</a:t>
            </a:r>
            <a:r>
              <a:rPr lang="da-DK" b="1" baseline="0" dirty="0" smtClean="0">
                <a:solidFill>
                  <a:srgbClr val="FF0000"/>
                </a:solidFill>
              </a:rPr>
              <a:t> </a:t>
            </a:r>
            <a:r>
              <a:rPr lang="da-DK" baseline="0" dirty="0" smtClean="0">
                <a:solidFill>
                  <a:srgbClr val="FF0000"/>
                </a:solidFill>
              </a:rPr>
              <a:t>to a problem </a:t>
            </a:r>
            <a:r>
              <a:rPr lang="da-DK" baseline="0" dirty="0" err="1" smtClean="0">
                <a:solidFill>
                  <a:srgbClr val="FF0000"/>
                </a:solidFill>
              </a:rPr>
              <a:t>area</a:t>
            </a:r>
            <a:r>
              <a:rPr lang="da-DK" baseline="0" dirty="0" smtClean="0">
                <a:solidFill>
                  <a:srgbClr val="FF0000"/>
                </a:solidFill>
              </a:rPr>
              <a:t>, </a:t>
            </a:r>
            <a:r>
              <a:rPr lang="da-DK" baseline="0" dirty="0" err="1" smtClean="0">
                <a:solidFill>
                  <a:srgbClr val="FF0000"/>
                </a:solidFill>
              </a:rPr>
              <a:t>discuss</a:t>
            </a:r>
            <a:r>
              <a:rPr lang="da-DK" baseline="0" dirty="0" smtClean="0">
                <a:solidFill>
                  <a:srgbClr val="FF0000"/>
                </a:solidFill>
              </a:rPr>
              <a:t> </a:t>
            </a:r>
            <a:r>
              <a:rPr lang="da-DK" baseline="0" dirty="0" err="1" smtClean="0">
                <a:solidFill>
                  <a:srgbClr val="FF0000"/>
                </a:solidFill>
              </a:rPr>
              <a:t>complex</a:t>
            </a:r>
            <a:r>
              <a:rPr lang="da-DK" baseline="0" dirty="0" smtClean="0">
                <a:solidFill>
                  <a:srgbClr val="FF0000"/>
                </a:solidFill>
              </a:rPr>
              <a:t> problems in a </a:t>
            </a:r>
            <a:r>
              <a:rPr lang="da-DK" b="1" baseline="0" dirty="0" err="1" smtClean="0">
                <a:solidFill>
                  <a:srgbClr val="FF0000"/>
                </a:solidFill>
              </a:rPr>
              <a:t>well-argued</a:t>
            </a:r>
            <a:r>
              <a:rPr lang="da-DK" b="1" baseline="0" dirty="0" smtClean="0">
                <a:solidFill>
                  <a:srgbClr val="FF0000"/>
                </a:solidFill>
              </a:rPr>
              <a:t> </a:t>
            </a:r>
            <a:r>
              <a:rPr lang="da-DK" b="1" baseline="0" dirty="0" err="1" smtClean="0">
                <a:solidFill>
                  <a:srgbClr val="FF0000"/>
                </a:solidFill>
              </a:rPr>
              <a:t>way</a:t>
            </a:r>
            <a:endParaRPr lang="da-DK" b="1" baseline="0" dirty="0" smtClean="0">
              <a:solidFill>
                <a:srgbClr val="FF0000"/>
              </a:solidFill>
            </a:endParaRPr>
          </a:p>
          <a:p>
            <a:r>
              <a:rPr lang="da-DK" baseline="0" dirty="0" err="1" smtClean="0">
                <a:solidFill>
                  <a:srgbClr val="FF0000"/>
                </a:solidFill>
              </a:rPr>
              <a:t>Competences</a:t>
            </a:r>
            <a:r>
              <a:rPr lang="da-DK" baseline="0" dirty="0" smtClean="0">
                <a:solidFill>
                  <a:srgbClr val="FF0000"/>
                </a:solidFill>
              </a:rPr>
              <a:t>: </a:t>
            </a:r>
            <a:r>
              <a:rPr lang="da-DK" baseline="0" dirty="0" err="1" smtClean="0">
                <a:solidFill>
                  <a:srgbClr val="FF0000"/>
                </a:solidFill>
              </a:rPr>
              <a:t>argue</a:t>
            </a:r>
            <a:r>
              <a:rPr lang="da-DK" baseline="0" dirty="0" smtClean="0">
                <a:solidFill>
                  <a:srgbClr val="FF0000"/>
                </a:solidFill>
              </a:rPr>
              <a:t> from a </a:t>
            </a:r>
            <a:r>
              <a:rPr lang="da-DK" b="1" baseline="0" dirty="0" err="1" smtClean="0">
                <a:solidFill>
                  <a:srgbClr val="FF0000"/>
                </a:solidFill>
              </a:rPr>
              <a:t>scientific</a:t>
            </a:r>
            <a:r>
              <a:rPr lang="da-DK" b="1" baseline="0" dirty="0" smtClean="0">
                <a:solidFill>
                  <a:srgbClr val="FF0000"/>
                </a:solidFill>
              </a:rPr>
              <a:t> basis</a:t>
            </a:r>
            <a:r>
              <a:rPr lang="da-DK" baseline="0" dirty="0" smtClean="0">
                <a:solidFill>
                  <a:srgbClr val="FF0000"/>
                </a:solidFill>
              </a:rPr>
              <a:t>, show </a:t>
            </a:r>
            <a:r>
              <a:rPr lang="da-DK" b="1" baseline="0" dirty="0" err="1" smtClean="0">
                <a:solidFill>
                  <a:srgbClr val="FF0000"/>
                </a:solidFill>
              </a:rPr>
              <a:t>independence</a:t>
            </a:r>
            <a:r>
              <a:rPr lang="da-DK" baseline="0" dirty="0" smtClean="0">
                <a:solidFill>
                  <a:srgbClr val="FF0000"/>
                </a:solidFill>
              </a:rPr>
              <a:t> at a </a:t>
            </a:r>
            <a:r>
              <a:rPr lang="da-DK" baseline="0" dirty="0" err="1" smtClean="0">
                <a:solidFill>
                  <a:srgbClr val="FF0000"/>
                </a:solidFill>
              </a:rPr>
              <a:t>scientific</a:t>
            </a:r>
            <a:r>
              <a:rPr lang="da-DK" baseline="0" dirty="0" smtClean="0">
                <a:solidFill>
                  <a:srgbClr val="FF0000"/>
                </a:solidFill>
              </a:rPr>
              <a:t> </a:t>
            </a:r>
            <a:r>
              <a:rPr lang="da-DK" baseline="0" dirty="0" err="1" smtClean="0">
                <a:solidFill>
                  <a:srgbClr val="FF0000"/>
                </a:solidFill>
              </a:rPr>
              <a:t>level</a:t>
            </a:r>
            <a:endParaRPr lang="da-DK" baseline="0" dirty="0" smtClean="0">
              <a:solidFill>
                <a:srgbClr val="FF0000"/>
              </a:solidFill>
            </a:endParaRPr>
          </a:p>
          <a:p>
            <a:endParaRPr lang="da-DK" baseline="0" dirty="0" smtClean="0"/>
          </a:p>
          <a:p>
            <a:pPr marL="171450" indent="-171450">
              <a:buFontTx/>
              <a:buChar char="-"/>
            </a:pPr>
            <a:endParaRPr lang="da-DK" baseline="0" dirty="0" smtClean="0"/>
          </a:p>
          <a:p>
            <a:endParaRPr lang="da-DK" baseline="0" dirty="0" smtClean="0"/>
          </a:p>
        </p:txBody>
      </p:sp>
      <p:sp>
        <p:nvSpPr>
          <p:cNvPr id="4" name="Pladsholder til diasnummer 3"/>
          <p:cNvSpPr>
            <a:spLocks noGrp="1"/>
          </p:cNvSpPr>
          <p:nvPr>
            <p:ph type="sldNum" sz="quarter" idx="10"/>
          </p:nvPr>
        </p:nvSpPr>
        <p:spPr/>
        <p:txBody>
          <a:bodyPr/>
          <a:lstStyle/>
          <a:p>
            <a:fld id="{9F4D7A4D-AE43-4513-BD35-12A03BC48B5A}" type="slidenum">
              <a:rPr lang="en-US" smtClean="0"/>
              <a:t>10</a:t>
            </a:fld>
            <a:endParaRPr lang="en-US"/>
          </a:p>
        </p:txBody>
      </p:sp>
    </p:spTree>
    <p:extLst>
      <p:ext uri="{BB962C8B-B14F-4D97-AF65-F5344CB8AC3E}">
        <p14:creationId xmlns:p14="http://schemas.microsoft.com/office/powerpoint/2010/main" val="3477033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en-US"/>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a:p>
        </p:txBody>
      </p:sp>
      <p:sp>
        <p:nvSpPr>
          <p:cNvPr id="4" name="Pladsholder til dato 3"/>
          <p:cNvSpPr>
            <a:spLocks noGrp="1"/>
          </p:cNvSpPr>
          <p:nvPr>
            <p:ph type="dt" sz="half" idx="10"/>
          </p:nvPr>
        </p:nvSpPr>
        <p:spPr/>
        <p:txBody>
          <a:bodyPr/>
          <a:lstStyle/>
          <a:p>
            <a:fld id="{C257E216-3EC8-45C4-ABD7-592C151E2546}" type="datetime1">
              <a:rPr lang="en-US" smtClean="0"/>
              <a:t>17/03/16</a:t>
            </a:fld>
            <a:endParaRPr lang="en-US"/>
          </a:p>
        </p:txBody>
      </p:sp>
      <p:sp>
        <p:nvSpPr>
          <p:cNvPr id="5" name="Pladsholder til sidefod 4"/>
          <p:cNvSpPr>
            <a:spLocks noGrp="1"/>
          </p:cNvSpPr>
          <p:nvPr>
            <p:ph type="ftr" sz="quarter" idx="11"/>
          </p:nvPr>
        </p:nvSpPr>
        <p:spPr/>
        <p:txBody>
          <a:bodyPr/>
          <a:lstStyle/>
          <a:p>
            <a:r>
              <a:rPr lang="en-US" smtClean="0"/>
              <a:t>Inger Lassen, Department of Culture and Global Studies, HUM</a:t>
            </a:r>
            <a:endParaRPr lang="en-US"/>
          </a:p>
        </p:txBody>
      </p:sp>
      <p:sp>
        <p:nvSpPr>
          <p:cNvPr id="6" name="Pladsholder til diasnummer 5"/>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769263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6AAFC3C1-7769-45E1-85B4-123BB734B3B1}" type="datetime1">
              <a:rPr lang="en-US" smtClean="0"/>
              <a:t>17/03/16</a:t>
            </a:fld>
            <a:endParaRPr lang="en-US"/>
          </a:p>
        </p:txBody>
      </p:sp>
      <p:sp>
        <p:nvSpPr>
          <p:cNvPr id="5" name="Pladsholder til sidefod 4"/>
          <p:cNvSpPr>
            <a:spLocks noGrp="1"/>
          </p:cNvSpPr>
          <p:nvPr>
            <p:ph type="ftr" sz="quarter" idx="11"/>
          </p:nvPr>
        </p:nvSpPr>
        <p:spPr/>
        <p:txBody>
          <a:bodyPr/>
          <a:lstStyle/>
          <a:p>
            <a:r>
              <a:rPr lang="en-US" smtClean="0"/>
              <a:t>Inger Lassen, Department of Culture and Global Studies, HUM</a:t>
            </a:r>
            <a:endParaRPr lang="en-US"/>
          </a:p>
        </p:txBody>
      </p:sp>
      <p:sp>
        <p:nvSpPr>
          <p:cNvPr id="6" name="Pladsholder til diasnummer 5"/>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417734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en-US"/>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1B1FDE46-6A95-4870-A500-79B213F84172}" type="datetime1">
              <a:rPr lang="en-US" smtClean="0"/>
              <a:t>17/03/16</a:t>
            </a:fld>
            <a:endParaRPr lang="en-US"/>
          </a:p>
        </p:txBody>
      </p:sp>
      <p:sp>
        <p:nvSpPr>
          <p:cNvPr id="5" name="Pladsholder til sidefod 4"/>
          <p:cNvSpPr>
            <a:spLocks noGrp="1"/>
          </p:cNvSpPr>
          <p:nvPr>
            <p:ph type="ftr" sz="quarter" idx="11"/>
          </p:nvPr>
        </p:nvSpPr>
        <p:spPr/>
        <p:txBody>
          <a:bodyPr/>
          <a:lstStyle/>
          <a:p>
            <a:r>
              <a:rPr lang="en-US" smtClean="0"/>
              <a:t>Inger Lassen, Department of Culture and Global Studies, HUM</a:t>
            </a:r>
            <a:endParaRPr lang="en-US"/>
          </a:p>
        </p:txBody>
      </p:sp>
      <p:sp>
        <p:nvSpPr>
          <p:cNvPr id="6" name="Pladsholder til diasnummer 5"/>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413050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10"/>
          </p:nvPr>
        </p:nvSpPr>
        <p:spPr/>
        <p:txBody>
          <a:bodyPr/>
          <a:lstStyle/>
          <a:p>
            <a:fld id="{0F0DD994-1974-4ECD-B3B6-4403C94B6621}" type="datetime1">
              <a:rPr lang="en-US" smtClean="0"/>
              <a:t>17/03/16</a:t>
            </a:fld>
            <a:endParaRPr lang="en-US"/>
          </a:p>
        </p:txBody>
      </p:sp>
      <p:sp>
        <p:nvSpPr>
          <p:cNvPr id="5" name="Pladsholder til sidefod 4"/>
          <p:cNvSpPr>
            <a:spLocks noGrp="1"/>
          </p:cNvSpPr>
          <p:nvPr>
            <p:ph type="ftr" sz="quarter" idx="11"/>
          </p:nvPr>
        </p:nvSpPr>
        <p:spPr/>
        <p:txBody>
          <a:bodyPr/>
          <a:lstStyle/>
          <a:p>
            <a:r>
              <a:rPr lang="en-US" smtClean="0"/>
              <a:t>Inger Lassen, Department of Culture and Global Studies, HUM</a:t>
            </a:r>
            <a:endParaRPr lang="en-US"/>
          </a:p>
        </p:txBody>
      </p:sp>
      <p:sp>
        <p:nvSpPr>
          <p:cNvPr id="6" name="Pladsholder til diasnummer 5"/>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104777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en-US"/>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F4EBAAF9-D803-4BD0-BA41-3F83A501671C}" type="datetime1">
              <a:rPr lang="en-US" smtClean="0"/>
              <a:t>17/03/16</a:t>
            </a:fld>
            <a:endParaRPr lang="en-US"/>
          </a:p>
        </p:txBody>
      </p:sp>
      <p:sp>
        <p:nvSpPr>
          <p:cNvPr id="5" name="Pladsholder til sidefod 4"/>
          <p:cNvSpPr>
            <a:spLocks noGrp="1"/>
          </p:cNvSpPr>
          <p:nvPr>
            <p:ph type="ftr" sz="quarter" idx="11"/>
          </p:nvPr>
        </p:nvSpPr>
        <p:spPr/>
        <p:txBody>
          <a:bodyPr/>
          <a:lstStyle/>
          <a:p>
            <a:r>
              <a:rPr lang="en-US" smtClean="0"/>
              <a:t>Inger Lassen, Department of Culture and Global Studies, HUM</a:t>
            </a:r>
            <a:endParaRPr lang="en-US"/>
          </a:p>
        </p:txBody>
      </p:sp>
      <p:sp>
        <p:nvSpPr>
          <p:cNvPr id="6" name="Pladsholder til diasnummer 5"/>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176465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dato 4"/>
          <p:cNvSpPr>
            <a:spLocks noGrp="1"/>
          </p:cNvSpPr>
          <p:nvPr>
            <p:ph type="dt" sz="half" idx="10"/>
          </p:nvPr>
        </p:nvSpPr>
        <p:spPr/>
        <p:txBody>
          <a:bodyPr/>
          <a:lstStyle/>
          <a:p>
            <a:fld id="{B41794F9-000A-4B0F-AF2A-90668918E879}" type="datetime1">
              <a:rPr lang="en-US" smtClean="0"/>
              <a:t>17/03/16</a:t>
            </a:fld>
            <a:endParaRPr lang="en-US"/>
          </a:p>
        </p:txBody>
      </p:sp>
      <p:sp>
        <p:nvSpPr>
          <p:cNvPr id="6" name="Pladsholder til sidefod 5"/>
          <p:cNvSpPr>
            <a:spLocks noGrp="1"/>
          </p:cNvSpPr>
          <p:nvPr>
            <p:ph type="ftr" sz="quarter" idx="11"/>
          </p:nvPr>
        </p:nvSpPr>
        <p:spPr/>
        <p:txBody>
          <a:bodyPr/>
          <a:lstStyle/>
          <a:p>
            <a:r>
              <a:rPr lang="en-US" smtClean="0"/>
              <a:t>Inger Lassen, Department of Culture and Global Studies, HUM</a:t>
            </a:r>
            <a:endParaRPr lang="en-US"/>
          </a:p>
        </p:txBody>
      </p:sp>
      <p:sp>
        <p:nvSpPr>
          <p:cNvPr id="7" name="Pladsholder til diasnummer 6"/>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75618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en-US"/>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7" name="Pladsholder til dato 6"/>
          <p:cNvSpPr>
            <a:spLocks noGrp="1"/>
          </p:cNvSpPr>
          <p:nvPr>
            <p:ph type="dt" sz="half" idx="10"/>
          </p:nvPr>
        </p:nvSpPr>
        <p:spPr/>
        <p:txBody>
          <a:bodyPr/>
          <a:lstStyle/>
          <a:p>
            <a:fld id="{766CC63D-0C91-4DC7-8CE1-71A3A016A019}" type="datetime1">
              <a:rPr lang="en-US" smtClean="0"/>
              <a:t>17/03/16</a:t>
            </a:fld>
            <a:endParaRPr lang="en-US"/>
          </a:p>
        </p:txBody>
      </p:sp>
      <p:sp>
        <p:nvSpPr>
          <p:cNvPr id="8" name="Pladsholder til sidefod 7"/>
          <p:cNvSpPr>
            <a:spLocks noGrp="1"/>
          </p:cNvSpPr>
          <p:nvPr>
            <p:ph type="ftr" sz="quarter" idx="11"/>
          </p:nvPr>
        </p:nvSpPr>
        <p:spPr/>
        <p:txBody>
          <a:bodyPr/>
          <a:lstStyle/>
          <a:p>
            <a:r>
              <a:rPr lang="en-US" smtClean="0"/>
              <a:t>Inger Lassen, Department of Culture and Global Studies, HUM</a:t>
            </a:r>
            <a:endParaRPr lang="en-US"/>
          </a:p>
        </p:txBody>
      </p:sp>
      <p:sp>
        <p:nvSpPr>
          <p:cNvPr id="9" name="Pladsholder til diasnummer 8"/>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4020943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en-US"/>
          </a:p>
        </p:txBody>
      </p:sp>
      <p:sp>
        <p:nvSpPr>
          <p:cNvPr id="3" name="Pladsholder til dato 2"/>
          <p:cNvSpPr>
            <a:spLocks noGrp="1"/>
          </p:cNvSpPr>
          <p:nvPr>
            <p:ph type="dt" sz="half" idx="10"/>
          </p:nvPr>
        </p:nvSpPr>
        <p:spPr/>
        <p:txBody>
          <a:bodyPr/>
          <a:lstStyle/>
          <a:p>
            <a:fld id="{7C85E2E6-A47F-4852-97DB-6DDA59D709D2}" type="datetime1">
              <a:rPr lang="en-US" smtClean="0"/>
              <a:t>17/03/16</a:t>
            </a:fld>
            <a:endParaRPr lang="en-US"/>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340112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3D4D764-ED38-4864-93EC-F611F56E31EA}" type="datetime1">
              <a:rPr lang="en-US" smtClean="0"/>
              <a:t>17/03/16</a:t>
            </a:fld>
            <a:endParaRPr lang="en-US"/>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398283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en-US"/>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DC852B49-CB54-49CC-A5E8-42604705E3C3}" type="datetime1">
              <a:rPr lang="en-US" smtClean="0"/>
              <a:t>17/03/16</a:t>
            </a:fld>
            <a:endParaRPr lang="en-US"/>
          </a:p>
        </p:txBody>
      </p:sp>
      <p:sp>
        <p:nvSpPr>
          <p:cNvPr id="6" name="Pladsholder til sidefod 5"/>
          <p:cNvSpPr>
            <a:spLocks noGrp="1"/>
          </p:cNvSpPr>
          <p:nvPr>
            <p:ph type="ftr" sz="quarter" idx="11"/>
          </p:nvPr>
        </p:nvSpPr>
        <p:spPr/>
        <p:txBody>
          <a:bodyPr/>
          <a:lstStyle/>
          <a:p>
            <a:r>
              <a:rPr lang="en-US" smtClean="0"/>
              <a:t>Inger Lassen, Department of Culture and Global Studies, HUM</a:t>
            </a:r>
            <a:endParaRPr lang="en-US"/>
          </a:p>
        </p:txBody>
      </p:sp>
      <p:sp>
        <p:nvSpPr>
          <p:cNvPr id="7" name="Pladsholder til diasnummer 6"/>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132245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en-US"/>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A0C405A-9217-4E64-994C-1EACCB0138D3}" type="datetime1">
              <a:rPr lang="en-US" smtClean="0"/>
              <a:t>17/03/16</a:t>
            </a:fld>
            <a:endParaRPr lang="en-US"/>
          </a:p>
        </p:txBody>
      </p:sp>
      <p:sp>
        <p:nvSpPr>
          <p:cNvPr id="6" name="Pladsholder til sidefod 5"/>
          <p:cNvSpPr>
            <a:spLocks noGrp="1"/>
          </p:cNvSpPr>
          <p:nvPr>
            <p:ph type="ftr" sz="quarter" idx="11"/>
          </p:nvPr>
        </p:nvSpPr>
        <p:spPr/>
        <p:txBody>
          <a:bodyPr/>
          <a:lstStyle/>
          <a:p>
            <a:r>
              <a:rPr lang="en-US" smtClean="0"/>
              <a:t>Inger Lassen, Department of Culture and Global Studies, HUM</a:t>
            </a:r>
            <a:endParaRPr lang="en-US"/>
          </a:p>
        </p:txBody>
      </p:sp>
      <p:sp>
        <p:nvSpPr>
          <p:cNvPr id="7" name="Pladsholder til diasnummer 6"/>
          <p:cNvSpPr>
            <a:spLocks noGrp="1"/>
          </p:cNvSpPr>
          <p:nvPr>
            <p:ph type="sldNum" sz="quarter" idx="12"/>
          </p:nvPr>
        </p:nvSpPr>
        <p:spPr/>
        <p:txBody>
          <a:bodyPr/>
          <a:lstStyle/>
          <a:p>
            <a:fld id="{6808F96C-F8B1-4768-B091-680627C41986}" type="slidenum">
              <a:rPr lang="en-US" smtClean="0"/>
              <a:t>‹nr.›</a:t>
            </a:fld>
            <a:endParaRPr lang="en-US"/>
          </a:p>
        </p:txBody>
      </p:sp>
    </p:spTree>
    <p:extLst>
      <p:ext uri="{BB962C8B-B14F-4D97-AF65-F5344CB8AC3E}">
        <p14:creationId xmlns:p14="http://schemas.microsoft.com/office/powerpoint/2010/main" val="16158906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en-US"/>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D06FE-36D0-4792-A70A-BEBC24E0B494}" type="datetime1">
              <a:rPr lang="en-US" smtClean="0"/>
              <a:t>17/03/16</a:t>
            </a:fld>
            <a:endParaRPr lang="en-US"/>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Inger Lassen, Department of Culture and Global Studies, HUM</a:t>
            </a:r>
            <a:endParaRPr lang="en-US"/>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8F96C-F8B1-4768-B091-680627C41986}" type="slidenum">
              <a:rPr lang="en-US" smtClean="0"/>
              <a:t>‹nr.›</a:t>
            </a:fld>
            <a:endParaRPr lang="en-US"/>
          </a:p>
        </p:txBody>
      </p:sp>
    </p:spTree>
    <p:extLst>
      <p:ext uri="{BB962C8B-B14F-4D97-AF65-F5344CB8AC3E}">
        <p14:creationId xmlns:p14="http://schemas.microsoft.com/office/powerpoint/2010/main" val="2041448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omments" Target="../comments/comment4.xml"/></Relationships>
</file>

<file path=ppt/slides/_rels/slide11.xml.rels><?xml version="1.0" encoding="UTF-8" standalone="yes"?>
<Relationships xmlns="http://schemas.openxmlformats.org/package/2006/relationships"><Relationship Id="rId3" Type="http://schemas.openxmlformats.org/officeDocument/2006/relationships/hyperlink" Target="http://files.portal.aau.dk/filesharing/download/person/jba@learning/aau/dk/~/pub/Progression/How%20to%20shift%20to%20another%20project%20group.docx" TargetMode="External"/><Relationship Id="rId4" Type="http://schemas.openxmlformats.org/officeDocument/2006/relationships/hyperlink" Target="http://files.portal.aau.dk/filesharing/download/person/jba@learning/aau/dk/~/pub/Progression/Project%20supervision%20template.docx" TargetMode="External"/><Relationship Id="rId5" Type="http://schemas.openxmlformats.org/officeDocument/2006/relationships/hyperlink" Target="http://files.portal.aau.dk/filesharing/download/person/jba@learning/aau/dk/~/pub/Progression/Guidelines%20for%20project%20work%202-6%20semestre.docx" TargetMode="External"/><Relationship Id="rId6" Type="http://schemas.openxmlformats.org/officeDocument/2006/relationships/hyperlink" Target="http://files.portal.aau.dk/filesharing/download/person/jba@learning/aau/dk/~/pub/Progression/Guidelines%20for%20written%20exams.pdf" TargetMode="External"/><Relationship Id="rId7" Type="http://schemas.openxmlformats.org/officeDocument/2006/relationships/hyperlink" Target="http://files.portal.aau.dk/filesharing/download/person/jba@learning/aau/dk/~/pub/Progression/specialehandbog-maj2014-1.pdf" TargetMode="External"/><Relationship Id="rId1" Type="http://schemas.openxmlformats.org/officeDocument/2006/relationships/slideLayout" Target="../slideLayouts/slideLayout2.xml"/><Relationship Id="rId2" Type="http://schemas.openxmlformats.org/officeDocument/2006/relationships/hyperlink" Target="http://files.portal.aau.dk/filesharing/download/person/jba@learning/aau/dk/~/pub/Progression/Group%20work%20template.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ak.hum.aau.dk/uddannelse/studieordninger/" TargetMode="External"/><Relationship Id="rId3"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omments" Target="../comments/comment2.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omments" Target="../comments/comment3.xml"/><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a-DK" dirty="0" err="1" smtClean="0"/>
              <a:t>Ensuring</a:t>
            </a:r>
            <a:r>
              <a:rPr lang="da-DK" dirty="0" smtClean="0"/>
              <a:t> progression in student </a:t>
            </a:r>
            <a:r>
              <a:rPr lang="da-DK" dirty="0" err="1" smtClean="0"/>
              <a:t>competencies</a:t>
            </a:r>
            <a:r>
              <a:rPr lang="da-DK" dirty="0" smtClean="0"/>
              <a:t> with PBL</a:t>
            </a:r>
            <a:endParaRPr lang="en-US" dirty="0"/>
          </a:p>
        </p:txBody>
      </p:sp>
      <p:sp>
        <p:nvSpPr>
          <p:cNvPr id="3" name="Undertitel 2"/>
          <p:cNvSpPr>
            <a:spLocks noGrp="1"/>
          </p:cNvSpPr>
          <p:nvPr>
            <p:ph type="subTitle" idx="1"/>
          </p:nvPr>
        </p:nvSpPr>
        <p:spPr/>
        <p:txBody>
          <a:bodyPr>
            <a:normAutofit fontScale="70000" lnSpcReduction="20000"/>
          </a:bodyPr>
          <a:lstStyle/>
          <a:p>
            <a:r>
              <a:rPr lang="da-DK" dirty="0" smtClean="0"/>
              <a:t>Organising </a:t>
            </a:r>
            <a:r>
              <a:rPr lang="da-DK" dirty="0" err="1" smtClean="0"/>
              <a:t>education</a:t>
            </a:r>
            <a:r>
              <a:rPr lang="da-DK" dirty="0" smtClean="0"/>
              <a:t> with PBL and progression</a:t>
            </a:r>
          </a:p>
          <a:p>
            <a:endParaRPr lang="da-DK" dirty="0" smtClean="0"/>
          </a:p>
          <a:p>
            <a:r>
              <a:rPr lang="da-DK" dirty="0" smtClean="0"/>
              <a:t>The Language and International Business Studies Programme (SIV) as a case in point</a:t>
            </a:r>
          </a:p>
          <a:p>
            <a:r>
              <a:rPr lang="da-DK" dirty="0" smtClean="0"/>
              <a:t>26 </a:t>
            </a:r>
            <a:r>
              <a:rPr lang="da-DK" dirty="0" err="1" smtClean="0"/>
              <a:t>January</a:t>
            </a:r>
            <a:r>
              <a:rPr lang="da-DK" dirty="0" smtClean="0"/>
              <a:t> 2016</a:t>
            </a:r>
          </a:p>
          <a:p>
            <a:endParaRPr lang="en-US"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1</a:t>
            </a:fld>
            <a:endParaRPr lang="en-US"/>
          </a:p>
        </p:txBody>
      </p:sp>
    </p:spTree>
    <p:extLst>
      <p:ext uri="{BB962C8B-B14F-4D97-AF65-F5344CB8AC3E}">
        <p14:creationId xmlns:p14="http://schemas.microsoft.com/office/powerpoint/2010/main" val="3013631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From 1st to 10th semestre (SIV)</a:t>
            </a:r>
            <a:endParaRPr lang="en-US" dirty="0"/>
          </a:p>
        </p:txBody>
      </p:sp>
      <p:sp>
        <p:nvSpPr>
          <p:cNvPr id="6" name="Pladsholder til indhold 5"/>
          <p:cNvSpPr>
            <a:spLocks noGrp="1"/>
          </p:cNvSpPr>
          <p:nvPr>
            <p:ph idx="1"/>
          </p:nvPr>
        </p:nvSpPr>
        <p:spPr>
          <a:xfrm>
            <a:off x="457200" y="1340768"/>
            <a:ext cx="8229600" cy="4896544"/>
          </a:xfrm>
        </p:spPr>
        <p:txBody>
          <a:bodyPr>
            <a:normAutofit fontScale="85000" lnSpcReduction="20000"/>
          </a:bodyPr>
          <a:lstStyle/>
          <a:p>
            <a:pPr marL="0" indent="0">
              <a:buNone/>
            </a:pPr>
            <a:r>
              <a:rPr lang="da-DK" sz="1900" dirty="0" err="1" smtClean="0"/>
              <a:t>Competence</a:t>
            </a:r>
            <a:r>
              <a:rPr lang="da-DK" sz="1900" dirty="0" smtClean="0"/>
              <a:t> profile for SIV Kandidatuddannelse (in </a:t>
            </a:r>
            <a:r>
              <a:rPr lang="da-DK" sz="1900" dirty="0" err="1" smtClean="0"/>
              <a:t>extract</a:t>
            </a:r>
            <a:r>
              <a:rPr lang="da-DK" sz="1900" dirty="0" smtClean="0"/>
              <a:t>):</a:t>
            </a:r>
          </a:p>
          <a:p>
            <a:pPr marL="0" indent="0">
              <a:buNone/>
            </a:pPr>
            <a:endParaRPr lang="da-DK" sz="1900" dirty="0"/>
          </a:p>
          <a:p>
            <a:pPr marL="0" indent="0">
              <a:buNone/>
            </a:pPr>
            <a:r>
              <a:rPr lang="da-DK" sz="1900" dirty="0" smtClean="0"/>
              <a:t>Knowledge and </a:t>
            </a:r>
            <a:r>
              <a:rPr lang="da-DK" sz="1900" dirty="0" err="1" smtClean="0"/>
              <a:t>comprehension</a:t>
            </a:r>
            <a:r>
              <a:rPr lang="da-DK" sz="1900" dirty="0" smtClean="0"/>
              <a:t> of:</a:t>
            </a:r>
          </a:p>
          <a:p>
            <a:pPr>
              <a:buFontTx/>
              <a:buChar char="-"/>
            </a:pPr>
            <a:r>
              <a:rPr lang="da-DK" sz="1900" b="1" dirty="0" err="1" smtClean="0"/>
              <a:t>Indepth</a:t>
            </a:r>
            <a:r>
              <a:rPr lang="da-DK" sz="1900" b="1" dirty="0" smtClean="0"/>
              <a:t> </a:t>
            </a:r>
            <a:r>
              <a:rPr lang="da-DK" sz="1900" b="1" dirty="0" err="1" smtClean="0"/>
              <a:t>knowledge</a:t>
            </a:r>
            <a:r>
              <a:rPr lang="da-DK" sz="1900" b="1" dirty="0" smtClean="0"/>
              <a:t> </a:t>
            </a:r>
            <a:r>
              <a:rPr lang="da-DK" sz="1900" dirty="0" err="1" smtClean="0"/>
              <a:t>about</a:t>
            </a:r>
            <a:r>
              <a:rPr lang="da-DK" sz="1900" dirty="0" smtClean="0"/>
              <a:t> </a:t>
            </a:r>
            <a:r>
              <a:rPr lang="da-DK" sz="1900" dirty="0" err="1" smtClean="0"/>
              <a:t>theories</a:t>
            </a:r>
            <a:r>
              <a:rPr lang="da-DK" sz="1900" dirty="0" smtClean="0"/>
              <a:t> and </a:t>
            </a:r>
            <a:r>
              <a:rPr lang="da-DK" sz="1900" dirty="0" err="1" smtClean="0"/>
              <a:t>practices</a:t>
            </a:r>
            <a:r>
              <a:rPr lang="da-DK" sz="1900" dirty="0" smtClean="0"/>
              <a:t> </a:t>
            </a:r>
            <a:r>
              <a:rPr lang="da-DK" sz="1900" dirty="0" err="1" smtClean="0"/>
              <a:t>within</a:t>
            </a:r>
            <a:r>
              <a:rPr lang="da-DK" sz="1900" dirty="0" smtClean="0"/>
              <a:t> the </a:t>
            </a:r>
            <a:r>
              <a:rPr lang="da-DK" sz="1900" dirty="0" err="1" smtClean="0"/>
              <a:t>field</a:t>
            </a:r>
            <a:r>
              <a:rPr lang="da-DK" sz="1900" dirty="0" smtClean="0"/>
              <a:t> of </a:t>
            </a:r>
            <a:r>
              <a:rPr lang="da-DK" sz="1900" dirty="0" err="1" smtClean="0"/>
              <a:t>specialization</a:t>
            </a:r>
            <a:endParaRPr lang="da-DK" sz="1900" dirty="0" smtClean="0"/>
          </a:p>
          <a:p>
            <a:pPr>
              <a:buFontTx/>
              <a:buChar char="-"/>
            </a:pPr>
            <a:r>
              <a:rPr lang="da-DK" sz="1900" dirty="0" err="1" smtClean="0"/>
              <a:t>Ability</a:t>
            </a:r>
            <a:r>
              <a:rPr lang="da-DK" sz="1900" dirty="0" smtClean="0"/>
              <a:t> to </a:t>
            </a:r>
            <a:r>
              <a:rPr lang="da-DK" sz="1900" dirty="0" err="1" smtClean="0"/>
              <a:t>identify</a:t>
            </a:r>
            <a:r>
              <a:rPr lang="da-DK" sz="1900" dirty="0" smtClean="0"/>
              <a:t> </a:t>
            </a:r>
            <a:r>
              <a:rPr lang="da-DK" sz="1900" b="1" dirty="0" err="1" smtClean="0"/>
              <a:t>scientific</a:t>
            </a:r>
            <a:r>
              <a:rPr lang="da-DK" sz="1900" b="1" dirty="0" smtClean="0"/>
              <a:t> problem </a:t>
            </a:r>
            <a:r>
              <a:rPr lang="da-DK" sz="1900" b="1" dirty="0" err="1" smtClean="0"/>
              <a:t>issues</a:t>
            </a:r>
            <a:r>
              <a:rPr lang="da-DK" sz="1900" b="1" dirty="0" smtClean="0"/>
              <a:t> </a:t>
            </a:r>
            <a:r>
              <a:rPr lang="da-DK" sz="1900" dirty="0" smtClean="0"/>
              <a:t>and </a:t>
            </a:r>
            <a:r>
              <a:rPr lang="da-DK" sz="1900" b="1" dirty="0" smtClean="0"/>
              <a:t>to </a:t>
            </a:r>
            <a:r>
              <a:rPr lang="da-DK" sz="1900" b="1" dirty="0" err="1" smtClean="0"/>
              <a:t>reflect</a:t>
            </a:r>
            <a:r>
              <a:rPr lang="da-DK" sz="1900" b="1" dirty="0" smtClean="0"/>
              <a:t> on </a:t>
            </a:r>
            <a:r>
              <a:rPr lang="da-DK" sz="1900" dirty="0" smtClean="0"/>
              <a:t>a </a:t>
            </a:r>
            <a:r>
              <a:rPr lang="da-DK" sz="1900" dirty="0" err="1" smtClean="0"/>
              <a:t>scientic</a:t>
            </a:r>
            <a:r>
              <a:rPr lang="da-DK" sz="1900" dirty="0" smtClean="0"/>
              <a:t> basis</a:t>
            </a:r>
          </a:p>
          <a:p>
            <a:pPr>
              <a:buFontTx/>
              <a:buChar char="-"/>
            </a:pPr>
            <a:r>
              <a:rPr lang="da-DK" sz="1900" b="1" dirty="0" err="1" smtClean="0"/>
              <a:t>Specialized</a:t>
            </a:r>
            <a:r>
              <a:rPr lang="da-DK" sz="1900" b="1" dirty="0" smtClean="0"/>
              <a:t> </a:t>
            </a:r>
            <a:r>
              <a:rPr lang="da-DK" sz="1900" b="1" dirty="0" err="1" smtClean="0"/>
              <a:t>insight</a:t>
            </a:r>
            <a:r>
              <a:rPr lang="da-DK" sz="1900" dirty="0" smtClean="0"/>
              <a:t> </a:t>
            </a:r>
            <a:r>
              <a:rPr lang="da-DK" sz="1900" dirty="0" err="1" smtClean="0"/>
              <a:t>into</a:t>
            </a:r>
            <a:r>
              <a:rPr lang="da-DK" sz="1900" dirty="0" smtClean="0"/>
              <a:t> a </a:t>
            </a:r>
            <a:r>
              <a:rPr lang="da-DK" sz="1900" dirty="0" err="1" smtClean="0"/>
              <a:t>topic</a:t>
            </a:r>
            <a:r>
              <a:rPr lang="da-DK" sz="1900" dirty="0" smtClean="0"/>
              <a:t> </a:t>
            </a:r>
            <a:r>
              <a:rPr lang="da-DK" sz="1900" dirty="0" err="1" smtClean="0"/>
              <a:t>selected</a:t>
            </a:r>
            <a:r>
              <a:rPr lang="da-DK" sz="1900" dirty="0" smtClean="0"/>
              <a:t> from </a:t>
            </a:r>
            <a:r>
              <a:rPr lang="da-DK" sz="1900" dirty="0" err="1" smtClean="0"/>
              <a:t>within</a:t>
            </a:r>
            <a:r>
              <a:rPr lang="da-DK" sz="1900" dirty="0" smtClean="0"/>
              <a:t> the </a:t>
            </a:r>
            <a:r>
              <a:rPr lang="da-DK" sz="1900" dirty="0" err="1" smtClean="0"/>
              <a:t>core</a:t>
            </a:r>
            <a:r>
              <a:rPr lang="da-DK" sz="1900" dirty="0" smtClean="0"/>
              <a:t> </a:t>
            </a:r>
            <a:r>
              <a:rPr lang="da-DK" sz="1900" dirty="0" err="1" smtClean="0"/>
              <a:t>areas</a:t>
            </a:r>
            <a:r>
              <a:rPr lang="da-DK" sz="1900" dirty="0" smtClean="0"/>
              <a:t> of the </a:t>
            </a:r>
            <a:r>
              <a:rPr lang="da-DK" sz="1900" dirty="0" err="1" smtClean="0"/>
              <a:t>study</a:t>
            </a:r>
            <a:r>
              <a:rPr lang="da-DK" sz="1900" dirty="0" smtClean="0"/>
              <a:t> programme</a:t>
            </a:r>
          </a:p>
          <a:p>
            <a:pPr>
              <a:buFontTx/>
              <a:buChar char="-"/>
            </a:pPr>
            <a:r>
              <a:rPr lang="da-DK" sz="1900" dirty="0" smtClean="0"/>
              <a:t>-----</a:t>
            </a:r>
          </a:p>
          <a:p>
            <a:pPr marL="0" indent="0">
              <a:buNone/>
            </a:pPr>
            <a:r>
              <a:rPr lang="da-DK" sz="1900" dirty="0" err="1" smtClean="0"/>
              <a:t>Skills</a:t>
            </a:r>
            <a:r>
              <a:rPr lang="da-DK" sz="1900" dirty="0" smtClean="0"/>
              <a:t> in:</a:t>
            </a:r>
          </a:p>
          <a:p>
            <a:pPr>
              <a:buFontTx/>
              <a:buChar char="-"/>
            </a:pPr>
            <a:r>
              <a:rPr lang="da-DK" sz="1900" dirty="0" smtClean="0"/>
              <a:t>On a </a:t>
            </a:r>
            <a:r>
              <a:rPr lang="da-DK" sz="1900" dirty="0" err="1" smtClean="0"/>
              <a:t>scientific</a:t>
            </a:r>
            <a:r>
              <a:rPr lang="da-DK" sz="1900" dirty="0" smtClean="0"/>
              <a:t> basis to </a:t>
            </a:r>
            <a:r>
              <a:rPr lang="da-DK" sz="1900" b="1" dirty="0" err="1" smtClean="0"/>
              <a:t>apply</a:t>
            </a:r>
            <a:r>
              <a:rPr lang="da-DK" sz="1900" b="1" dirty="0" smtClean="0"/>
              <a:t> a </a:t>
            </a:r>
            <a:r>
              <a:rPr lang="da-DK" sz="1900" b="1" dirty="0" err="1" smtClean="0"/>
              <a:t>critical</a:t>
            </a:r>
            <a:r>
              <a:rPr lang="da-DK" sz="1900" b="1" dirty="0" smtClean="0"/>
              <a:t> </a:t>
            </a:r>
            <a:r>
              <a:rPr lang="da-DK" sz="1900" b="1" dirty="0" err="1" smtClean="0"/>
              <a:t>approch</a:t>
            </a:r>
            <a:r>
              <a:rPr lang="da-DK" sz="1900" b="1" dirty="0" smtClean="0"/>
              <a:t> </a:t>
            </a:r>
            <a:r>
              <a:rPr lang="da-DK" sz="1900" dirty="0" smtClean="0"/>
              <a:t>to the </a:t>
            </a:r>
            <a:r>
              <a:rPr lang="da-DK" sz="1900" dirty="0" err="1" smtClean="0"/>
              <a:t>methods</a:t>
            </a:r>
            <a:r>
              <a:rPr lang="da-DK" sz="1900" dirty="0" smtClean="0"/>
              <a:t> and </a:t>
            </a:r>
            <a:r>
              <a:rPr lang="da-DK" sz="1900" dirty="0" err="1" smtClean="0"/>
              <a:t>theories</a:t>
            </a:r>
            <a:r>
              <a:rPr lang="da-DK" sz="1900" dirty="0" smtClean="0"/>
              <a:t>  of the </a:t>
            </a:r>
            <a:r>
              <a:rPr lang="da-DK" sz="1900" dirty="0" err="1" smtClean="0"/>
              <a:t>field</a:t>
            </a:r>
            <a:r>
              <a:rPr lang="da-DK" sz="1900" dirty="0" smtClean="0"/>
              <a:t> </a:t>
            </a:r>
            <a:r>
              <a:rPr lang="da-DK" sz="1900" dirty="0" err="1" smtClean="0"/>
              <a:t>studied</a:t>
            </a:r>
            <a:r>
              <a:rPr lang="da-DK" sz="1900" dirty="0" smtClean="0"/>
              <a:t>.</a:t>
            </a:r>
          </a:p>
          <a:p>
            <a:pPr>
              <a:buFontTx/>
              <a:buChar char="-"/>
            </a:pPr>
            <a:r>
              <a:rPr lang="da-DK" sz="1900" dirty="0" smtClean="0"/>
              <a:t>To </a:t>
            </a:r>
            <a:r>
              <a:rPr lang="da-DK" sz="1900" dirty="0" err="1" smtClean="0"/>
              <a:t>delimit</a:t>
            </a:r>
            <a:r>
              <a:rPr lang="da-DK" sz="1900" dirty="0" smtClean="0"/>
              <a:t> a problem </a:t>
            </a:r>
            <a:r>
              <a:rPr lang="da-DK" sz="1900" dirty="0" err="1" smtClean="0"/>
              <a:t>area</a:t>
            </a:r>
            <a:r>
              <a:rPr lang="da-DK" sz="1900" dirty="0" smtClean="0"/>
              <a:t> and problem </a:t>
            </a:r>
            <a:r>
              <a:rPr lang="da-DK" sz="1900" dirty="0" err="1" smtClean="0"/>
              <a:t>analysis</a:t>
            </a:r>
            <a:endParaRPr lang="da-DK" sz="1900" dirty="0" smtClean="0"/>
          </a:p>
          <a:p>
            <a:pPr>
              <a:buFontTx/>
              <a:buChar char="-"/>
            </a:pPr>
            <a:r>
              <a:rPr lang="da-DK" sz="1900" dirty="0" smtClean="0"/>
              <a:t>To </a:t>
            </a:r>
            <a:r>
              <a:rPr lang="da-DK" sz="1900" dirty="0" err="1" smtClean="0"/>
              <a:t>view</a:t>
            </a:r>
            <a:r>
              <a:rPr lang="da-DK" sz="1900" dirty="0" smtClean="0"/>
              <a:t> a problem from </a:t>
            </a:r>
            <a:r>
              <a:rPr lang="da-DK" sz="1900" dirty="0" err="1" smtClean="0"/>
              <a:t>different</a:t>
            </a:r>
            <a:r>
              <a:rPr lang="da-DK" sz="1900" dirty="0" smtClean="0"/>
              <a:t> </a:t>
            </a:r>
            <a:r>
              <a:rPr lang="da-DK" sz="1900" dirty="0" err="1" smtClean="0"/>
              <a:t>perspectives</a:t>
            </a:r>
            <a:r>
              <a:rPr lang="da-DK" sz="1900" dirty="0" smtClean="0"/>
              <a:t> in new </a:t>
            </a:r>
            <a:r>
              <a:rPr lang="da-DK" sz="1900" dirty="0" err="1" smtClean="0"/>
              <a:t>contexts</a:t>
            </a:r>
            <a:r>
              <a:rPr lang="da-DK" sz="1900" dirty="0" smtClean="0"/>
              <a:t> (</a:t>
            </a:r>
            <a:r>
              <a:rPr lang="da-DK" sz="1900" b="1" dirty="0" err="1" smtClean="0"/>
              <a:t>ability</a:t>
            </a:r>
            <a:r>
              <a:rPr lang="da-DK" sz="1900" b="1" dirty="0" smtClean="0"/>
              <a:t> to </a:t>
            </a:r>
            <a:r>
              <a:rPr lang="da-DK" sz="1900" b="1" dirty="0" err="1" smtClean="0"/>
              <a:t>perspectivize</a:t>
            </a:r>
            <a:r>
              <a:rPr lang="da-DK" sz="1900" dirty="0" smtClean="0"/>
              <a:t>)</a:t>
            </a:r>
          </a:p>
          <a:p>
            <a:pPr>
              <a:buFontTx/>
              <a:buChar char="-"/>
            </a:pPr>
            <a:r>
              <a:rPr lang="da-DK" sz="1900" dirty="0" smtClean="0"/>
              <a:t>To </a:t>
            </a:r>
            <a:r>
              <a:rPr lang="da-DK" sz="1900" dirty="0" err="1" smtClean="0"/>
              <a:t>communicate</a:t>
            </a:r>
            <a:r>
              <a:rPr lang="da-DK" sz="1900" dirty="0" smtClean="0"/>
              <a:t> and </a:t>
            </a:r>
            <a:r>
              <a:rPr lang="da-DK" sz="1900" dirty="0" err="1" smtClean="0"/>
              <a:t>discuss</a:t>
            </a:r>
            <a:r>
              <a:rPr lang="da-DK" sz="1900" dirty="0" smtClean="0"/>
              <a:t> </a:t>
            </a:r>
            <a:r>
              <a:rPr lang="da-DK" sz="1900" b="1" dirty="0" err="1" smtClean="0"/>
              <a:t>complex</a:t>
            </a:r>
            <a:r>
              <a:rPr lang="da-DK" sz="1900" b="1" dirty="0" smtClean="0"/>
              <a:t> </a:t>
            </a:r>
            <a:r>
              <a:rPr lang="da-DK" sz="1900" b="1" dirty="0" err="1" smtClean="0"/>
              <a:t>issues</a:t>
            </a:r>
            <a:r>
              <a:rPr lang="da-DK" sz="1900" b="1" dirty="0" smtClean="0"/>
              <a:t> </a:t>
            </a:r>
            <a:r>
              <a:rPr lang="da-DK" sz="1900" dirty="0" smtClean="0"/>
              <a:t>in a </a:t>
            </a:r>
            <a:r>
              <a:rPr lang="da-DK" sz="1900" dirty="0" err="1" smtClean="0"/>
              <a:t>well-argued</a:t>
            </a:r>
            <a:r>
              <a:rPr lang="da-DK" sz="1900" dirty="0" smtClean="0"/>
              <a:t> </a:t>
            </a:r>
            <a:r>
              <a:rPr lang="da-DK" sz="1900" dirty="0" err="1" smtClean="0"/>
              <a:t>language</a:t>
            </a:r>
            <a:r>
              <a:rPr lang="da-DK" sz="1900" dirty="0" smtClean="0"/>
              <a:t> and </a:t>
            </a:r>
            <a:r>
              <a:rPr lang="da-DK" sz="1900" dirty="0" err="1" smtClean="0"/>
              <a:t>style</a:t>
            </a:r>
            <a:r>
              <a:rPr lang="da-DK" sz="1900" dirty="0" smtClean="0"/>
              <a:t>.</a:t>
            </a:r>
          </a:p>
          <a:p>
            <a:pPr marL="0" indent="0">
              <a:buNone/>
            </a:pPr>
            <a:endParaRPr lang="da-DK" sz="1900" dirty="0"/>
          </a:p>
          <a:p>
            <a:pPr marL="0" indent="0">
              <a:buNone/>
            </a:pPr>
            <a:r>
              <a:rPr lang="da-DK" sz="1900" dirty="0" err="1" smtClean="0"/>
              <a:t>Competencies</a:t>
            </a:r>
            <a:r>
              <a:rPr lang="da-DK" sz="1900" dirty="0" smtClean="0"/>
              <a:t>:</a:t>
            </a:r>
          </a:p>
          <a:p>
            <a:pPr>
              <a:buFontTx/>
              <a:buChar char="-"/>
            </a:pPr>
            <a:r>
              <a:rPr lang="da-DK" sz="1900" dirty="0" smtClean="0"/>
              <a:t>To </a:t>
            </a:r>
            <a:r>
              <a:rPr lang="da-DK" sz="1900" dirty="0" err="1" smtClean="0"/>
              <a:t>argue</a:t>
            </a:r>
            <a:r>
              <a:rPr lang="da-DK" sz="1900" dirty="0" smtClean="0"/>
              <a:t> on a </a:t>
            </a:r>
            <a:r>
              <a:rPr lang="da-DK" sz="1900" dirty="0" err="1" smtClean="0"/>
              <a:t>scientific</a:t>
            </a:r>
            <a:r>
              <a:rPr lang="da-DK" sz="1900" dirty="0" smtClean="0"/>
              <a:t> basis</a:t>
            </a:r>
          </a:p>
          <a:p>
            <a:pPr>
              <a:buFontTx/>
              <a:buChar char="-"/>
            </a:pPr>
            <a:r>
              <a:rPr lang="da-DK" sz="1900" b="1" dirty="0" err="1"/>
              <a:t>I</a:t>
            </a:r>
            <a:r>
              <a:rPr lang="da-DK" sz="1900" b="1" dirty="0" err="1" smtClean="0"/>
              <a:t>ndependently</a:t>
            </a:r>
            <a:r>
              <a:rPr lang="da-DK" sz="1900" b="1" dirty="0" smtClean="0"/>
              <a:t> and on a </a:t>
            </a:r>
            <a:r>
              <a:rPr lang="da-DK" sz="1900" b="1" dirty="0" err="1" smtClean="0"/>
              <a:t>scientific</a:t>
            </a:r>
            <a:r>
              <a:rPr lang="da-DK" sz="1900" b="1" dirty="0" smtClean="0"/>
              <a:t> basis </a:t>
            </a:r>
            <a:r>
              <a:rPr lang="da-DK" sz="1900" dirty="0" smtClean="0"/>
              <a:t>to </a:t>
            </a:r>
            <a:r>
              <a:rPr lang="da-DK" sz="1900" b="1" dirty="0" err="1" smtClean="0"/>
              <a:t>take</a:t>
            </a:r>
            <a:r>
              <a:rPr lang="da-DK" sz="1900" b="1" dirty="0" smtClean="0"/>
              <a:t> </a:t>
            </a:r>
            <a:r>
              <a:rPr lang="da-DK" sz="1900" b="1" dirty="0" err="1" smtClean="0"/>
              <a:t>responsibility</a:t>
            </a:r>
            <a:r>
              <a:rPr lang="da-DK" sz="1900" b="1" dirty="0" smtClean="0"/>
              <a:t> </a:t>
            </a:r>
            <a:r>
              <a:rPr lang="da-DK" sz="1900" dirty="0" smtClean="0"/>
              <a:t>for </a:t>
            </a:r>
            <a:r>
              <a:rPr lang="da-DK" sz="1900" dirty="0" err="1" smtClean="0"/>
              <a:t>further</a:t>
            </a:r>
            <a:r>
              <a:rPr lang="da-DK" sz="1900" dirty="0" smtClean="0"/>
              <a:t> </a:t>
            </a:r>
            <a:r>
              <a:rPr lang="da-DK" sz="1900" dirty="0" err="1" smtClean="0"/>
              <a:t>personal</a:t>
            </a:r>
            <a:r>
              <a:rPr lang="da-DK" sz="1900" dirty="0" smtClean="0"/>
              <a:t>  and professional </a:t>
            </a:r>
            <a:r>
              <a:rPr lang="da-DK" sz="1900" dirty="0" err="1" smtClean="0"/>
              <a:t>development</a:t>
            </a:r>
            <a:r>
              <a:rPr lang="da-DK" sz="1900" dirty="0" smtClean="0"/>
              <a:t> and </a:t>
            </a:r>
            <a:r>
              <a:rPr lang="da-DK" sz="1900" dirty="0" err="1" smtClean="0"/>
              <a:t>specialization</a:t>
            </a:r>
            <a:endParaRPr lang="da-DK" sz="1900" dirty="0" smtClean="0"/>
          </a:p>
          <a:p>
            <a:pPr>
              <a:buFontTx/>
              <a:buChar char="-"/>
            </a:pPr>
            <a:endParaRPr lang="en-US" sz="1600" dirty="0"/>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10</a:t>
            </a:fld>
            <a:endParaRPr lang="en-US"/>
          </a:p>
        </p:txBody>
      </p:sp>
    </p:spTree>
    <p:extLst>
      <p:ext uri="{BB962C8B-B14F-4D97-AF65-F5344CB8AC3E}">
        <p14:creationId xmlns:p14="http://schemas.microsoft.com/office/powerpoint/2010/main" val="390066145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sz="4000" dirty="0" smtClean="0"/>
              <a:t/>
            </a:r>
            <a:br>
              <a:rPr lang="da-DK" sz="4000" dirty="0" smtClean="0"/>
            </a:br>
            <a:r>
              <a:rPr lang="da-DK" sz="4000" dirty="0" smtClean="0"/>
              <a:t>A </a:t>
            </a:r>
            <a:r>
              <a:rPr lang="da-DK" sz="4000" dirty="0" err="1"/>
              <a:t>glance</a:t>
            </a:r>
            <a:r>
              <a:rPr lang="da-DK" sz="4000" dirty="0"/>
              <a:t> at </a:t>
            </a:r>
            <a:r>
              <a:rPr lang="da-DK" sz="4000" dirty="0" err="1"/>
              <a:t>selected</a:t>
            </a:r>
            <a:r>
              <a:rPr lang="da-DK" sz="4000" dirty="0"/>
              <a:t> </a:t>
            </a:r>
            <a:r>
              <a:rPr lang="da-DK" sz="4000" dirty="0" err="1"/>
              <a:t>steering</a:t>
            </a:r>
            <a:r>
              <a:rPr lang="da-DK" sz="4000" dirty="0"/>
              <a:t> </a:t>
            </a:r>
            <a:r>
              <a:rPr lang="da-DK" sz="4000" dirty="0" err="1"/>
              <a:t>documents</a:t>
            </a:r>
            <a:r>
              <a:rPr lang="da-DK" sz="4000" dirty="0"/>
              <a:t> </a:t>
            </a:r>
            <a:r>
              <a:rPr lang="da-DK" sz="4000" dirty="0" err="1"/>
              <a:t>supplementing</a:t>
            </a:r>
            <a:r>
              <a:rPr lang="da-DK" sz="4000" dirty="0"/>
              <a:t> the SIV </a:t>
            </a:r>
            <a:r>
              <a:rPr lang="da-DK" sz="4000" dirty="0" err="1"/>
              <a:t>study</a:t>
            </a:r>
            <a:r>
              <a:rPr lang="da-DK" sz="4000" dirty="0"/>
              <a:t> </a:t>
            </a:r>
            <a:r>
              <a:rPr lang="da-DK" sz="4000" dirty="0" err="1"/>
              <a:t>regulations</a:t>
            </a:r>
            <a:r>
              <a:rPr lang="da-DK" dirty="0"/>
              <a:t/>
            </a:r>
            <a:br>
              <a:rPr lang="da-DK" dirty="0"/>
            </a:br>
            <a:endParaRPr lang="en-US" dirty="0"/>
          </a:p>
        </p:txBody>
      </p:sp>
      <p:sp>
        <p:nvSpPr>
          <p:cNvPr id="3" name="Pladsholder til indhold 2"/>
          <p:cNvSpPr>
            <a:spLocks noGrp="1"/>
          </p:cNvSpPr>
          <p:nvPr>
            <p:ph idx="1"/>
          </p:nvPr>
        </p:nvSpPr>
        <p:spPr/>
        <p:txBody>
          <a:bodyPr>
            <a:normAutofit fontScale="85000" lnSpcReduction="10000"/>
          </a:bodyPr>
          <a:lstStyle/>
          <a:p>
            <a:r>
              <a:rPr lang="da-DK" dirty="0" smtClean="0">
                <a:hlinkClick r:id="rId2"/>
              </a:rPr>
              <a:t>SIV group work template</a:t>
            </a:r>
            <a:endParaRPr lang="da-DK" dirty="0" smtClean="0"/>
          </a:p>
          <a:p>
            <a:r>
              <a:rPr lang="da-DK" dirty="0" smtClean="0">
                <a:hlinkClick r:id="rId3"/>
              </a:rPr>
              <a:t>How </a:t>
            </a:r>
            <a:r>
              <a:rPr lang="da-DK" dirty="0" smtClean="0">
                <a:hlinkClick r:id="rId3"/>
              </a:rPr>
              <a:t>to shift to another projekt group</a:t>
            </a:r>
            <a:endParaRPr lang="da-DK" dirty="0" smtClean="0"/>
          </a:p>
          <a:p>
            <a:r>
              <a:rPr lang="da-DK" dirty="0" smtClean="0">
                <a:hlinkClick r:id="rId4"/>
              </a:rPr>
              <a:t>Project supervision template(supervisors and external examiners)</a:t>
            </a:r>
            <a:endParaRPr lang="da-DK" dirty="0" smtClean="0"/>
          </a:p>
          <a:p>
            <a:r>
              <a:rPr lang="da-DK" dirty="0" smtClean="0">
                <a:hlinkClick r:id="rId5"/>
              </a:rPr>
              <a:t>Guidelines for project work (2nd to 6th semestre) </a:t>
            </a:r>
            <a:endParaRPr lang="da-DK" dirty="0" smtClean="0"/>
          </a:p>
          <a:p>
            <a:r>
              <a:rPr lang="da-DK" dirty="0" smtClean="0">
                <a:hlinkClick r:id="rId6"/>
              </a:rPr>
              <a:t>Guidelines for written exams (School of Culture and Global Studies)</a:t>
            </a:r>
            <a:endParaRPr lang="da-DK" dirty="0" smtClean="0"/>
          </a:p>
          <a:p>
            <a:r>
              <a:rPr lang="da-DK" dirty="0" smtClean="0">
                <a:hlinkClick r:id="rId7"/>
              </a:rPr>
              <a:t>Student handbook (”Kandidat” study programme)</a:t>
            </a:r>
            <a:endParaRPr lang="da-DK" dirty="0" smtClean="0"/>
          </a:p>
          <a:p>
            <a:pPr marL="0" indent="0">
              <a:buNone/>
            </a:pPr>
            <a:endParaRPr lang="da-DK" dirty="0" smtClean="0"/>
          </a:p>
          <a:p>
            <a:pPr marL="0" indent="0">
              <a:buNone/>
            </a:pPr>
            <a:r>
              <a:rPr lang="da-DK" sz="1900" dirty="0" smtClean="0"/>
              <a:t>Source: </a:t>
            </a:r>
            <a:r>
              <a:rPr lang="da-DK" sz="1900" dirty="0" err="1" smtClean="0"/>
              <a:t>Moodle</a:t>
            </a:r>
            <a:r>
              <a:rPr lang="da-DK" sz="1900" dirty="0" smtClean="0"/>
              <a:t>, School of </a:t>
            </a:r>
            <a:r>
              <a:rPr lang="da-DK" sz="1900" dirty="0" err="1" smtClean="0"/>
              <a:t>Culture</a:t>
            </a:r>
            <a:r>
              <a:rPr lang="da-DK" sz="1900" dirty="0" smtClean="0"/>
              <a:t> and Global Studies, SIV.</a:t>
            </a:r>
            <a:endParaRPr lang="en-US" sz="1900"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11</a:t>
            </a:fld>
            <a:endParaRPr lang="en-US"/>
          </a:p>
        </p:txBody>
      </p:sp>
    </p:spTree>
    <p:extLst>
      <p:ext uri="{BB962C8B-B14F-4D97-AF65-F5344CB8AC3E}">
        <p14:creationId xmlns:p14="http://schemas.microsoft.com/office/powerpoint/2010/main" val="18382876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Points for </a:t>
            </a:r>
            <a:r>
              <a:rPr lang="da-DK" dirty="0" err="1" smtClean="0"/>
              <a:t>further</a:t>
            </a:r>
            <a:r>
              <a:rPr lang="da-DK" dirty="0" smtClean="0"/>
              <a:t> </a:t>
            </a:r>
            <a:r>
              <a:rPr lang="da-DK" dirty="0" err="1" smtClean="0"/>
              <a:t>discussion</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smtClean="0"/>
              <a:t>To </a:t>
            </a:r>
            <a:r>
              <a:rPr lang="da-DK" dirty="0" err="1" smtClean="0"/>
              <a:t>what</a:t>
            </a:r>
            <a:r>
              <a:rPr lang="da-DK" dirty="0" smtClean="0"/>
              <a:t> </a:t>
            </a:r>
            <a:r>
              <a:rPr lang="da-DK" dirty="0" err="1" smtClean="0"/>
              <a:t>extent</a:t>
            </a:r>
            <a:r>
              <a:rPr lang="da-DK" dirty="0" smtClean="0"/>
              <a:t> </a:t>
            </a:r>
            <a:r>
              <a:rPr lang="da-DK" dirty="0" err="1" smtClean="0"/>
              <a:t>can</a:t>
            </a:r>
            <a:r>
              <a:rPr lang="da-DK" dirty="0" smtClean="0"/>
              <a:t> </a:t>
            </a:r>
            <a:r>
              <a:rPr lang="da-DK" dirty="0" err="1" smtClean="0"/>
              <a:t>we</a:t>
            </a:r>
            <a:r>
              <a:rPr lang="da-DK" dirty="0" smtClean="0"/>
              <a:t> </a:t>
            </a:r>
            <a:r>
              <a:rPr lang="da-DK" dirty="0" err="1" smtClean="0"/>
              <a:t>ensure</a:t>
            </a:r>
            <a:r>
              <a:rPr lang="da-DK" dirty="0" smtClean="0"/>
              <a:t> PBL progression by </a:t>
            </a:r>
            <a:r>
              <a:rPr lang="da-DK" dirty="0" err="1" smtClean="0"/>
              <a:t>means</a:t>
            </a:r>
            <a:r>
              <a:rPr lang="da-DK" dirty="0" smtClean="0"/>
              <a:t> of the </a:t>
            </a:r>
            <a:r>
              <a:rPr lang="da-DK" dirty="0" err="1" smtClean="0"/>
              <a:t>study</a:t>
            </a:r>
            <a:r>
              <a:rPr lang="da-DK" dirty="0" smtClean="0"/>
              <a:t> </a:t>
            </a:r>
            <a:r>
              <a:rPr lang="da-DK" dirty="0" err="1" smtClean="0"/>
              <a:t>regulations</a:t>
            </a:r>
            <a:r>
              <a:rPr lang="da-DK" dirty="0" smtClean="0"/>
              <a:t> only (progression in </a:t>
            </a:r>
            <a:r>
              <a:rPr lang="da-DK" dirty="0" err="1" smtClean="0"/>
              <a:t>wording</a:t>
            </a:r>
            <a:r>
              <a:rPr lang="da-DK" dirty="0" smtClean="0"/>
              <a:t> – </a:t>
            </a:r>
            <a:r>
              <a:rPr lang="da-DK" dirty="0" err="1" smtClean="0"/>
              <a:t>enhanced</a:t>
            </a:r>
            <a:r>
              <a:rPr lang="da-DK" dirty="0" smtClean="0"/>
              <a:t> </a:t>
            </a:r>
            <a:r>
              <a:rPr lang="da-DK" dirty="0" err="1" smtClean="0"/>
              <a:t>requirements</a:t>
            </a:r>
            <a:r>
              <a:rPr lang="da-DK" dirty="0" smtClean="0"/>
              <a:t> from 1st semestre to 10th semestre)?</a:t>
            </a:r>
          </a:p>
          <a:p>
            <a:r>
              <a:rPr lang="da-DK" dirty="0" err="1" smtClean="0"/>
              <a:t>Could</a:t>
            </a:r>
            <a:r>
              <a:rPr lang="da-DK" dirty="0" smtClean="0"/>
              <a:t> </a:t>
            </a:r>
            <a:r>
              <a:rPr lang="da-DK" dirty="0" err="1" smtClean="0"/>
              <a:t>supplementary</a:t>
            </a:r>
            <a:r>
              <a:rPr lang="da-DK" dirty="0" smtClean="0"/>
              <a:t> </a:t>
            </a:r>
            <a:r>
              <a:rPr lang="da-DK" dirty="0" err="1" smtClean="0"/>
              <a:t>steering</a:t>
            </a:r>
            <a:r>
              <a:rPr lang="da-DK" dirty="0" smtClean="0"/>
              <a:t> instruments be a solution? (</a:t>
            </a:r>
            <a:r>
              <a:rPr lang="da-DK" dirty="0" err="1" smtClean="0"/>
              <a:t>e.g</a:t>
            </a:r>
            <a:r>
              <a:rPr lang="da-DK" dirty="0" smtClean="0"/>
              <a:t>. </a:t>
            </a:r>
            <a:r>
              <a:rPr lang="da-DK" dirty="0" err="1" smtClean="0"/>
              <a:t>testifiable</a:t>
            </a:r>
            <a:r>
              <a:rPr lang="da-DK" dirty="0" smtClean="0"/>
              <a:t> </a:t>
            </a:r>
            <a:r>
              <a:rPr lang="da-DK" dirty="0" err="1" smtClean="0"/>
              <a:t>through</a:t>
            </a:r>
            <a:r>
              <a:rPr lang="da-DK" dirty="0" smtClean="0"/>
              <a:t> a </a:t>
            </a:r>
            <a:r>
              <a:rPr lang="da-DK" dirty="0" err="1" smtClean="0"/>
              <a:t>personal</a:t>
            </a:r>
            <a:r>
              <a:rPr lang="da-DK" dirty="0" smtClean="0"/>
              <a:t> progression </a:t>
            </a:r>
            <a:r>
              <a:rPr lang="da-DK" dirty="0" err="1" smtClean="0"/>
              <a:t>portfolio</a:t>
            </a:r>
            <a:r>
              <a:rPr lang="da-DK" dirty="0" smtClean="0"/>
              <a:t> that </a:t>
            </a:r>
            <a:r>
              <a:rPr lang="da-DK" dirty="0" err="1" smtClean="0"/>
              <a:t>follows</a:t>
            </a:r>
            <a:r>
              <a:rPr lang="da-DK" dirty="0" smtClean="0"/>
              <a:t> the student for the </a:t>
            </a:r>
            <a:r>
              <a:rPr lang="da-DK" dirty="0" err="1" smtClean="0"/>
              <a:t>duration</a:t>
            </a:r>
            <a:r>
              <a:rPr lang="da-DK" dirty="0" smtClean="0"/>
              <a:t> of a </a:t>
            </a:r>
            <a:r>
              <a:rPr lang="da-DK" dirty="0" err="1" smtClean="0"/>
              <a:t>study</a:t>
            </a:r>
            <a:r>
              <a:rPr lang="da-DK" dirty="0" smtClean="0"/>
              <a:t> programme)</a:t>
            </a:r>
          </a:p>
          <a:p>
            <a:r>
              <a:rPr lang="da-DK" dirty="0" err="1" smtClean="0"/>
              <a:t>What</a:t>
            </a:r>
            <a:r>
              <a:rPr lang="da-DK" dirty="0" smtClean="0"/>
              <a:t> is the </a:t>
            </a:r>
            <a:r>
              <a:rPr lang="da-DK" dirty="0" err="1" smtClean="0"/>
              <a:t>role</a:t>
            </a:r>
            <a:r>
              <a:rPr lang="da-DK" dirty="0" smtClean="0"/>
              <a:t> of the supervisor (</a:t>
            </a:r>
            <a:r>
              <a:rPr lang="da-DK" dirty="0" err="1" smtClean="0"/>
              <a:t>how</a:t>
            </a:r>
            <a:r>
              <a:rPr lang="da-DK" dirty="0" smtClean="0"/>
              <a:t> </a:t>
            </a:r>
            <a:r>
              <a:rPr lang="da-DK" dirty="0" err="1" smtClean="0"/>
              <a:t>might</a:t>
            </a:r>
            <a:r>
              <a:rPr lang="da-DK" dirty="0" smtClean="0"/>
              <a:t> </a:t>
            </a:r>
            <a:r>
              <a:rPr lang="da-DK" dirty="0" err="1" smtClean="0"/>
              <a:t>cluster</a:t>
            </a:r>
            <a:r>
              <a:rPr lang="da-DK" dirty="0" smtClean="0"/>
              <a:t> supervision </a:t>
            </a:r>
            <a:r>
              <a:rPr lang="da-DK" dirty="0" err="1" smtClean="0"/>
              <a:t>assist</a:t>
            </a:r>
            <a:r>
              <a:rPr lang="da-DK" dirty="0" smtClean="0"/>
              <a:t> the </a:t>
            </a:r>
            <a:r>
              <a:rPr lang="da-DK" dirty="0" err="1" smtClean="0"/>
              <a:t>assessment</a:t>
            </a:r>
            <a:r>
              <a:rPr lang="da-DK" dirty="0" smtClean="0"/>
              <a:t> </a:t>
            </a:r>
            <a:r>
              <a:rPr lang="da-DK" dirty="0" err="1" smtClean="0"/>
              <a:t>process</a:t>
            </a:r>
            <a:r>
              <a:rPr lang="da-DK" dirty="0" smtClean="0"/>
              <a:t>)?  </a:t>
            </a:r>
            <a:endParaRPr lang="en-US"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12</a:t>
            </a:fld>
            <a:endParaRPr lang="en-US"/>
          </a:p>
        </p:txBody>
      </p:sp>
    </p:spTree>
    <p:extLst>
      <p:ext uri="{BB962C8B-B14F-4D97-AF65-F5344CB8AC3E}">
        <p14:creationId xmlns:p14="http://schemas.microsoft.com/office/powerpoint/2010/main" val="17588040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Overview</a:t>
            </a:r>
            <a:endParaRPr lang="en-US" dirty="0"/>
          </a:p>
        </p:txBody>
      </p:sp>
      <p:sp>
        <p:nvSpPr>
          <p:cNvPr id="3" name="Pladsholder til indhold 2"/>
          <p:cNvSpPr>
            <a:spLocks noGrp="1"/>
          </p:cNvSpPr>
          <p:nvPr>
            <p:ph idx="1"/>
          </p:nvPr>
        </p:nvSpPr>
        <p:spPr/>
        <p:txBody>
          <a:bodyPr>
            <a:normAutofit/>
          </a:bodyPr>
          <a:lstStyle/>
          <a:p>
            <a:r>
              <a:rPr lang="da-DK" dirty="0" err="1" smtClean="0"/>
              <a:t>Study</a:t>
            </a:r>
            <a:r>
              <a:rPr lang="da-DK" dirty="0" smtClean="0"/>
              <a:t> programmes in the </a:t>
            </a:r>
            <a:r>
              <a:rPr lang="da-DK" dirty="0" err="1" smtClean="0"/>
              <a:t>Humanities</a:t>
            </a:r>
            <a:endParaRPr lang="da-DK" dirty="0" smtClean="0"/>
          </a:p>
          <a:p>
            <a:r>
              <a:rPr lang="da-DK" dirty="0" smtClean="0"/>
              <a:t>PBL in the </a:t>
            </a:r>
            <a:r>
              <a:rPr lang="da-DK" dirty="0" err="1"/>
              <a:t>H</a:t>
            </a:r>
            <a:r>
              <a:rPr lang="da-DK" dirty="0" err="1" smtClean="0"/>
              <a:t>umanities</a:t>
            </a:r>
            <a:r>
              <a:rPr lang="da-DK" dirty="0" smtClean="0"/>
              <a:t> </a:t>
            </a:r>
          </a:p>
          <a:p>
            <a:r>
              <a:rPr lang="da-DK" dirty="0" smtClean="0"/>
              <a:t>Siv as a case in point</a:t>
            </a:r>
          </a:p>
          <a:p>
            <a:r>
              <a:rPr lang="da-DK" dirty="0" smtClean="0"/>
              <a:t>PBL in the SIV curriculum</a:t>
            </a:r>
          </a:p>
          <a:p>
            <a:r>
              <a:rPr lang="da-DK" dirty="0" smtClean="0"/>
              <a:t>A </a:t>
            </a:r>
            <a:r>
              <a:rPr lang="da-DK" dirty="0" err="1" smtClean="0"/>
              <a:t>glance</a:t>
            </a:r>
            <a:r>
              <a:rPr lang="da-DK" dirty="0" smtClean="0"/>
              <a:t> at </a:t>
            </a:r>
            <a:r>
              <a:rPr lang="da-DK" dirty="0" err="1" smtClean="0"/>
              <a:t>selected</a:t>
            </a:r>
            <a:r>
              <a:rPr lang="da-DK" dirty="0" smtClean="0"/>
              <a:t> </a:t>
            </a:r>
            <a:r>
              <a:rPr lang="da-DK" dirty="0" err="1" smtClean="0"/>
              <a:t>steering</a:t>
            </a:r>
            <a:r>
              <a:rPr lang="da-DK" dirty="0" smtClean="0"/>
              <a:t> </a:t>
            </a:r>
            <a:r>
              <a:rPr lang="da-DK" dirty="0" err="1" smtClean="0"/>
              <a:t>documents</a:t>
            </a:r>
            <a:r>
              <a:rPr lang="da-DK" dirty="0"/>
              <a:t> </a:t>
            </a:r>
            <a:r>
              <a:rPr lang="da-DK" dirty="0" err="1" smtClean="0"/>
              <a:t>supplementing</a:t>
            </a:r>
            <a:r>
              <a:rPr lang="da-DK" dirty="0" smtClean="0"/>
              <a:t> the SIV </a:t>
            </a:r>
            <a:r>
              <a:rPr lang="da-DK" dirty="0" err="1" smtClean="0"/>
              <a:t>study</a:t>
            </a:r>
            <a:r>
              <a:rPr lang="da-DK" dirty="0" smtClean="0"/>
              <a:t> </a:t>
            </a:r>
            <a:r>
              <a:rPr lang="da-DK" dirty="0" err="1" smtClean="0"/>
              <a:t>regulations</a:t>
            </a:r>
            <a:endParaRPr lang="da-DK" dirty="0" smtClean="0"/>
          </a:p>
          <a:p>
            <a:r>
              <a:rPr lang="da-DK" dirty="0" smtClean="0"/>
              <a:t>Points for </a:t>
            </a:r>
            <a:r>
              <a:rPr lang="da-DK" dirty="0" err="1" smtClean="0"/>
              <a:t>further</a:t>
            </a:r>
            <a:r>
              <a:rPr lang="da-DK" dirty="0" smtClean="0"/>
              <a:t> </a:t>
            </a:r>
            <a:r>
              <a:rPr lang="da-DK" dirty="0" err="1" smtClean="0"/>
              <a:t>discussion</a:t>
            </a:r>
            <a:r>
              <a:rPr lang="da-DK" dirty="0" smtClean="0"/>
              <a:t>.</a:t>
            </a:r>
            <a:endParaRPr lang="da-DK" dirty="0"/>
          </a:p>
          <a:p>
            <a:endParaRPr lang="da-DK" dirty="0" smtClean="0"/>
          </a:p>
          <a:p>
            <a:endParaRPr lang="en-US"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2</a:t>
            </a:fld>
            <a:endParaRPr lang="en-US"/>
          </a:p>
        </p:txBody>
      </p:sp>
    </p:spTree>
    <p:extLst>
      <p:ext uri="{BB962C8B-B14F-4D97-AF65-F5344CB8AC3E}">
        <p14:creationId xmlns:p14="http://schemas.microsoft.com/office/powerpoint/2010/main" val="38202132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err="1" smtClean="0"/>
              <a:t>Study</a:t>
            </a:r>
            <a:r>
              <a:rPr lang="da-DK" dirty="0" smtClean="0"/>
              <a:t> programmes in the </a:t>
            </a:r>
            <a:r>
              <a:rPr lang="da-DK" dirty="0" err="1" smtClean="0"/>
              <a:t>humanities</a:t>
            </a:r>
            <a:endParaRPr lang="en-US" dirty="0"/>
          </a:p>
        </p:txBody>
      </p:sp>
      <p:sp>
        <p:nvSpPr>
          <p:cNvPr id="6" name="Pladsholder til indhold 5"/>
          <p:cNvSpPr>
            <a:spLocks noGrp="1"/>
          </p:cNvSpPr>
          <p:nvPr>
            <p:ph idx="1"/>
          </p:nvPr>
        </p:nvSpPr>
        <p:spPr/>
        <p:txBody>
          <a:bodyPr>
            <a:normAutofit/>
          </a:bodyPr>
          <a:lstStyle/>
          <a:p>
            <a:pPr marL="0" indent="0">
              <a:buNone/>
            </a:pPr>
            <a:endParaRPr lang="da-DK" dirty="0" smtClean="0"/>
          </a:p>
          <a:p>
            <a:endParaRPr lang="da-DK" dirty="0"/>
          </a:p>
          <a:p>
            <a:pPr marL="0" indent="0">
              <a:buNone/>
            </a:pPr>
            <a:endParaRPr lang="da-DK" dirty="0" smtClean="0"/>
          </a:p>
          <a:p>
            <a:pPr marL="0" indent="0">
              <a:buNone/>
            </a:pPr>
            <a:r>
              <a:rPr lang="da-DK" sz="2400" dirty="0" smtClean="0">
                <a:hlinkClick r:id="rId2"/>
              </a:rPr>
              <a:t>http</a:t>
            </a:r>
            <a:r>
              <a:rPr lang="da-DK" sz="2400" dirty="0">
                <a:hlinkClick r:id="rId2"/>
              </a:rPr>
              <a:t>://www.fak.hum.aau.dk/uddannelse/studieordninger</a:t>
            </a:r>
            <a:r>
              <a:rPr lang="da-DK" sz="2400" dirty="0" smtClean="0">
                <a:hlinkClick r:id="rId2"/>
              </a:rPr>
              <a:t>/</a:t>
            </a:r>
            <a:endParaRPr lang="da-DK" sz="2400" dirty="0" smtClean="0"/>
          </a:p>
          <a:p>
            <a:pPr marL="0" indent="0">
              <a:buNone/>
            </a:pPr>
            <a:endParaRPr lang="da-DK" sz="2400" dirty="0" smtClean="0"/>
          </a:p>
          <a:p>
            <a:endParaRPr lang="da-DK" dirty="0"/>
          </a:p>
          <a:p>
            <a:endParaRPr lang="da-DK" dirty="0" smtClean="0"/>
          </a:p>
          <a:p>
            <a:endParaRPr lang="da-DK" dirty="0"/>
          </a:p>
          <a:p>
            <a:endParaRPr lang="da-DK" dirty="0" smtClean="0"/>
          </a:p>
          <a:p>
            <a:endParaRPr lang="da-DK" dirty="0"/>
          </a:p>
          <a:p>
            <a:endParaRPr lang="da-DK" dirty="0" smtClean="0"/>
          </a:p>
          <a:p>
            <a:endParaRPr lang="en-US"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3</a:t>
            </a:fld>
            <a:endParaRPr lang="en-US"/>
          </a:p>
        </p:txBody>
      </p:sp>
    </p:spTree>
    <p:extLst>
      <p:ext uri="{BB962C8B-B14F-4D97-AF65-F5344CB8AC3E}">
        <p14:creationId xmlns:p14="http://schemas.microsoft.com/office/powerpoint/2010/main" val="29950441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PBL in the </a:t>
            </a:r>
            <a:r>
              <a:rPr lang="da-DK" dirty="0" err="1" smtClean="0"/>
              <a:t>Humanities</a:t>
            </a:r>
            <a:endParaRPr lang="en-US" dirty="0"/>
          </a:p>
        </p:txBody>
      </p:sp>
      <p:sp>
        <p:nvSpPr>
          <p:cNvPr id="3" name="Pladsholder til indhold 2"/>
          <p:cNvSpPr>
            <a:spLocks noGrp="1"/>
          </p:cNvSpPr>
          <p:nvPr>
            <p:ph idx="1"/>
          </p:nvPr>
        </p:nvSpPr>
        <p:spPr/>
        <p:txBody>
          <a:bodyPr/>
          <a:lstStyle/>
          <a:p>
            <a:r>
              <a:rPr lang="en-US" dirty="0"/>
              <a:t>Most study regulations in the Humanities describe a module for problem based learning, which is placed in the 1st semester. It describes learning goals in terms of knowledge, skills and competencies. Learning goals comprise academic as well as PBL competencies.</a:t>
            </a:r>
          </a:p>
          <a:p>
            <a:endParaRPr lang="en-US"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4</a:t>
            </a:fld>
            <a:endParaRPr lang="en-US"/>
          </a:p>
        </p:txBody>
      </p:sp>
    </p:spTree>
    <p:extLst>
      <p:ext uri="{BB962C8B-B14F-4D97-AF65-F5344CB8AC3E}">
        <p14:creationId xmlns:p14="http://schemas.microsoft.com/office/powerpoint/2010/main" val="32824880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Language and International Business Communication (SIV) as a case in point</a:t>
            </a:r>
            <a:endParaRPr lang="en-US" dirty="0"/>
          </a:p>
        </p:txBody>
      </p:sp>
      <p:sp>
        <p:nvSpPr>
          <p:cNvPr id="3" name="Pladsholder til indhold 2"/>
          <p:cNvSpPr>
            <a:spLocks noGrp="1"/>
          </p:cNvSpPr>
          <p:nvPr>
            <p:ph idx="1"/>
          </p:nvPr>
        </p:nvSpPr>
        <p:spPr/>
        <p:txBody>
          <a:bodyPr>
            <a:normAutofit fontScale="92500" lnSpcReduction="10000"/>
          </a:bodyPr>
          <a:lstStyle/>
          <a:p>
            <a:endParaRPr lang="da-DK" dirty="0" smtClean="0"/>
          </a:p>
          <a:p>
            <a:r>
              <a:rPr lang="da-DK" dirty="0" smtClean="0"/>
              <a:t>A </a:t>
            </a:r>
            <a:r>
              <a:rPr lang="da-DK" dirty="0" err="1" smtClean="0"/>
              <a:t>word</a:t>
            </a:r>
            <a:r>
              <a:rPr lang="da-DK" dirty="0" smtClean="0"/>
              <a:t> </a:t>
            </a:r>
            <a:r>
              <a:rPr lang="da-DK" dirty="0" err="1" smtClean="0"/>
              <a:t>about</a:t>
            </a:r>
            <a:r>
              <a:rPr lang="da-DK" dirty="0" smtClean="0"/>
              <a:t> SIV as a </a:t>
            </a:r>
            <a:r>
              <a:rPr lang="da-DK" dirty="0" err="1" smtClean="0"/>
              <a:t>study</a:t>
            </a:r>
            <a:r>
              <a:rPr lang="da-DK" dirty="0" smtClean="0"/>
              <a:t> programme</a:t>
            </a:r>
          </a:p>
          <a:p>
            <a:pPr marL="0" indent="0">
              <a:buNone/>
            </a:pPr>
            <a:endParaRPr lang="da-DK" dirty="0" smtClean="0"/>
          </a:p>
          <a:p>
            <a:pPr marL="0" indent="0">
              <a:buNone/>
            </a:pPr>
            <a:r>
              <a:rPr lang="da-DK" sz="3000" i="1" dirty="0" smtClean="0"/>
              <a:t>”International Business Communication in English is an </a:t>
            </a:r>
            <a:r>
              <a:rPr lang="da-DK" sz="3000" i="1" dirty="0" err="1" smtClean="0"/>
              <a:t>internationally</a:t>
            </a:r>
            <a:r>
              <a:rPr lang="da-DK" sz="3000" i="1" dirty="0" smtClean="0"/>
              <a:t> </a:t>
            </a:r>
            <a:r>
              <a:rPr lang="da-DK" sz="3000" i="1" dirty="0" err="1" smtClean="0"/>
              <a:t>oriented</a:t>
            </a:r>
            <a:r>
              <a:rPr lang="da-DK" sz="3000" i="1" dirty="0" smtClean="0"/>
              <a:t> </a:t>
            </a:r>
            <a:r>
              <a:rPr lang="da-DK" sz="3000" i="1" dirty="0" err="1" smtClean="0"/>
              <a:t>study</a:t>
            </a:r>
            <a:r>
              <a:rPr lang="da-DK" sz="3000" i="1" dirty="0" smtClean="0"/>
              <a:t> programme </a:t>
            </a:r>
            <a:r>
              <a:rPr lang="da-DK" sz="3000" i="1" dirty="0" err="1" smtClean="0"/>
              <a:t>focusing</a:t>
            </a:r>
            <a:r>
              <a:rPr lang="da-DK" sz="3000" i="1" dirty="0" smtClean="0"/>
              <a:t> on </a:t>
            </a:r>
            <a:r>
              <a:rPr lang="da-DK" sz="3000" i="1" dirty="0" err="1" smtClean="0"/>
              <a:t>foreign</a:t>
            </a:r>
            <a:r>
              <a:rPr lang="da-DK" sz="3000" i="1" dirty="0" smtClean="0"/>
              <a:t> </a:t>
            </a:r>
            <a:r>
              <a:rPr lang="da-DK" sz="3000" i="1" dirty="0" err="1" smtClean="0"/>
              <a:t>languages</a:t>
            </a:r>
            <a:r>
              <a:rPr lang="da-DK" sz="3000" i="1" dirty="0" smtClean="0"/>
              <a:t> and </a:t>
            </a:r>
            <a:r>
              <a:rPr lang="da-DK" sz="3000" i="1" dirty="0" err="1" smtClean="0"/>
              <a:t>communication</a:t>
            </a:r>
            <a:r>
              <a:rPr lang="da-DK" sz="3000" i="1" dirty="0" smtClean="0"/>
              <a:t> in </a:t>
            </a:r>
            <a:r>
              <a:rPr lang="da-DK" sz="3000" i="1" dirty="0" err="1" smtClean="0"/>
              <a:t>companies</a:t>
            </a:r>
            <a:r>
              <a:rPr lang="da-DK" sz="3000" i="1" dirty="0" smtClean="0"/>
              <a:t> and </a:t>
            </a:r>
            <a:r>
              <a:rPr lang="da-DK" sz="3000" i="1" dirty="0" err="1" smtClean="0"/>
              <a:t>organizations</a:t>
            </a:r>
            <a:r>
              <a:rPr lang="da-DK" sz="3000" i="1" dirty="0" smtClean="0"/>
              <a:t>. The programme provides </a:t>
            </a:r>
            <a:r>
              <a:rPr lang="da-DK" sz="3000" i="1" dirty="0" err="1" smtClean="0"/>
              <a:t>training</a:t>
            </a:r>
            <a:r>
              <a:rPr lang="da-DK" sz="3000" i="1" dirty="0" smtClean="0"/>
              <a:t> in professional </a:t>
            </a:r>
            <a:r>
              <a:rPr lang="da-DK" sz="3000" i="1" dirty="0" err="1" smtClean="0"/>
              <a:t>communication</a:t>
            </a:r>
            <a:r>
              <a:rPr lang="da-DK" sz="3000" i="1" dirty="0" smtClean="0"/>
              <a:t> with </a:t>
            </a:r>
            <a:r>
              <a:rPr lang="da-DK" sz="3000" i="1" dirty="0" err="1" smtClean="0"/>
              <a:t>people</a:t>
            </a:r>
            <a:r>
              <a:rPr lang="da-DK" sz="3000" i="1" dirty="0" smtClean="0"/>
              <a:t> and </a:t>
            </a:r>
            <a:r>
              <a:rPr lang="da-DK" sz="3000" i="1" dirty="0" err="1" smtClean="0"/>
              <a:t>markets</a:t>
            </a:r>
            <a:r>
              <a:rPr lang="da-DK" sz="3000" i="1" dirty="0" smtClean="0"/>
              <a:t> in </a:t>
            </a:r>
            <a:r>
              <a:rPr lang="da-DK" sz="3000" i="1" dirty="0" err="1" smtClean="0"/>
              <a:t>other</a:t>
            </a:r>
            <a:r>
              <a:rPr lang="da-DK" sz="3000" i="1" dirty="0" smtClean="0"/>
              <a:t> </a:t>
            </a:r>
            <a:r>
              <a:rPr lang="da-DK" sz="3000" i="1" dirty="0" err="1" smtClean="0"/>
              <a:t>cultures</a:t>
            </a:r>
            <a:r>
              <a:rPr lang="da-DK" sz="3000" i="1" dirty="0" smtClean="0"/>
              <a:t>” (</a:t>
            </a:r>
            <a:r>
              <a:rPr lang="da-DK" sz="3000" i="1" dirty="0" err="1" smtClean="0"/>
              <a:t>my</a:t>
            </a:r>
            <a:r>
              <a:rPr lang="da-DK" sz="3000" i="1" dirty="0" smtClean="0"/>
              <a:t> translation of </a:t>
            </a:r>
            <a:r>
              <a:rPr lang="da-DK" sz="3000" i="1" dirty="0" err="1" smtClean="0"/>
              <a:t>SIV’s</a:t>
            </a:r>
            <a:r>
              <a:rPr lang="da-DK" sz="3000" i="1" dirty="0" smtClean="0"/>
              <a:t> website </a:t>
            </a:r>
            <a:r>
              <a:rPr lang="da-DK" sz="3000" i="1" dirty="0" err="1" smtClean="0"/>
              <a:t>presentation</a:t>
            </a:r>
            <a:r>
              <a:rPr lang="da-DK" sz="3000" i="1" dirty="0" smtClean="0"/>
              <a:t>). </a:t>
            </a:r>
            <a:endParaRPr lang="da-DK" sz="3000" i="1" dirty="0"/>
          </a:p>
        </p:txBody>
      </p:sp>
      <p:sp>
        <p:nvSpPr>
          <p:cNvPr id="4" name="Pladsholder til sidefod 3"/>
          <p:cNvSpPr>
            <a:spLocks noGrp="1"/>
          </p:cNvSpPr>
          <p:nvPr>
            <p:ph type="ftr" sz="quarter" idx="11"/>
          </p:nvPr>
        </p:nvSpPr>
        <p:spPr/>
        <p:txBody>
          <a:bodyPr/>
          <a:lstStyle/>
          <a:p>
            <a:r>
              <a:rPr lang="en-US" smtClean="0"/>
              <a:t>Inger Lassen, Department of Culture and Global Studies, HUM</a:t>
            </a:r>
            <a:endParaRPr lang="en-US"/>
          </a:p>
        </p:txBody>
      </p:sp>
      <p:sp>
        <p:nvSpPr>
          <p:cNvPr id="5" name="Pladsholder til diasnummer 4"/>
          <p:cNvSpPr>
            <a:spLocks noGrp="1"/>
          </p:cNvSpPr>
          <p:nvPr>
            <p:ph type="sldNum" sz="quarter" idx="12"/>
          </p:nvPr>
        </p:nvSpPr>
        <p:spPr/>
        <p:txBody>
          <a:bodyPr/>
          <a:lstStyle/>
          <a:p>
            <a:fld id="{6808F96C-F8B1-4768-B091-680627C41986}" type="slidenum">
              <a:rPr lang="en-US" smtClean="0"/>
              <a:t>5</a:t>
            </a:fld>
            <a:endParaRPr lang="en-US"/>
          </a:p>
        </p:txBody>
      </p:sp>
    </p:spTree>
    <p:extLst>
      <p:ext uri="{BB962C8B-B14F-4D97-AF65-F5344CB8AC3E}">
        <p14:creationId xmlns:p14="http://schemas.microsoft.com/office/powerpoint/2010/main" val="5116849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PBL in the </a:t>
            </a:r>
            <a:r>
              <a:rPr lang="da-DK" dirty="0" err="1" smtClean="0"/>
              <a:t>humanities</a:t>
            </a:r>
            <a:r>
              <a:rPr lang="da-DK" dirty="0" smtClean="0"/>
              <a:t> – a </a:t>
            </a:r>
            <a:r>
              <a:rPr lang="da-DK" dirty="0" err="1" smtClean="0"/>
              <a:t>typical</a:t>
            </a:r>
            <a:r>
              <a:rPr lang="da-DK" dirty="0" smtClean="0"/>
              <a:t> </a:t>
            </a:r>
            <a:r>
              <a:rPr lang="da-DK" dirty="0" err="1" smtClean="0"/>
              <a:t>example</a:t>
            </a:r>
            <a:r>
              <a:rPr lang="da-DK" dirty="0" smtClean="0"/>
              <a:t> (SIV)</a:t>
            </a:r>
            <a:endParaRPr lang="en-US" dirty="0"/>
          </a:p>
        </p:txBody>
      </p:sp>
      <p:sp>
        <p:nvSpPr>
          <p:cNvPr id="5" name="Pladsholder til indhold 4"/>
          <p:cNvSpPr>
            <a:spLocks noGrp="1"/>
          </p:cNvSpPr>
          <p:nvPr>
            <p:ph idx="1"/>
          </p:nvPr>
        </p:nvSpPr>
        <p:spPr/>
        <p:txBody>
          <a:bodyPr>
            <a:normAutofit fontScale="85000" lnSpcReduction="20000"/>
          </a:bodyPr>
          <a:lstStyle/>
          <a:p>
            <a:pPr marL="0" indent="0">
              <a:buNone/>
            </a:pPr>
            <a:endParaRPr lang="da-DK" sz="1600" dirty="0" smtClean="0"/>
          </a:p>
          <a:p>
            <a:pPr marL="0" indent="0">
              <a:buNone/>
            </a:pPr>
            <a:endParaRPr lang="da-DK" sz="1600" dirty="0"/>
          </a:p>
          <a:p>
            <a:pPr marL="0" indent="0">
              <a:buNone/>
            </a:pPr>
            <a:endParaRPr lang="da-DK" sz="1600" dirty="0" smtClean="0"/>
          </a:p>
          <a:p>
            <a:pPr marL="0" indent="0">
              <a:buNone/>
            </a:pPr>
            <a:endParaRPr lang="da-DK" sz="1600" dirty="0"/>
          </a:p>
          <a:p>
            <a:pPr marL="0" indent="0">
              <a:buNone/>
            </a:pPr>
            <a:endParaRPr lang="da-DK" sz="1600" dirty="0" smtClean="0"/>
          </a:p>
          <a:p>
            <a:pPr marL="0" indent="0">
              <a:buNone/>
            </a:pPr>
            <a:endParaRPr lang="da-DK" sz="1600" dirty="0"/>
          </a:p>
          <a:p>
            <a:pPr marL="0" indent="0">
              <a:buNone/>
            </a:pPr>
            <a:endParaRPr lang="da-DK" sz="1600" dirty="0" smtClean="0"/>
          </a:p>
          <a:p>
            <a:pPr marL="0" indent="0">
              <a:buNone/>
            </a:pPr>
            <a:endParaRPr lang="da-DK" sz="1600" dirty="0" smtClean="0"/>
          </a:p>
          <a:p>
            <a:pPr marL="0" indent="0">
              <a:buNone/>
            </a:pPr>
            <a:endParaRPr lang="da-DK" sz="1600" dirty="0"/>
          </a:p>
          <a:p>
            <a:pPr marL="0" indent="0">
              <a:buNone/>
            </a:pPr>
            <a:r>
              <a:rPr lang="da-DK" sz="2600" dirty="0" smtClean="0"/>
              <a:t>[§ 9 the </a:t>
            </a:r>
            <a:r>
              <a:rPr lang="da-DK" sz="2600" dirty="0" err="1" smtClean="0"/>
              <a:t>Module</a:t>
            </a:r>
            <a:r>
              <a:rPr lang="da-DK" sz="2600" dirty="0" smtClean="0"/>
              <a:t> ”</a:t>
            </a:r>
            <a:r>
              <a:rPr lang="da-DK" sz="2600" dirty="0" err="1" smtClean="0"/>
              <a:t>Problembased</a:t>
            </a:r>
            <a:r>
              <a:rPr lang="da-DK" sz="2600" dirty="0" smtClean="0"/>
              <a:t> </a:t>
            </a:r>
            <a:r>
              <a:rPr lang="da-DK" sz="2600" dirty="0" err="1" smtClean="0"/>
              <a:t>learning</a:t>
            </a:r>
            <a:r>
              <a:rPr lang="da-DK" sz="2600" dirty="0" smtClean="0"/>
              <a:t>”</a:t>
            </a:r>
          </a:p>
          <a:p>
            <a:pPr marL="0" indent="0">
              <a:buNone/>
            </a:pPr>
            <a:r>
              <a:rPr lang="da-DK" sz="2600" dirty="0" smtClean="0"/>
              <a:t>Placement: 1st semestre</a:t>
            </a:r>
          </a:p>
          <a:p>
            <a:pPr marL="0" indent="0">
              <a:buNone/>
            </a:pPr>
            <a:r>
              <a:rPr lang="da-DK" sz="2600" dirty="0" smtClean="0"/>
              <a:t>Students’ </a:t>
            </a:r>
            <a:r>
              <a:rPr lang="da-DK" sz="2600" dirty="0" err="1" smtClean="0"/>
              <a:t>workload</a:t>
            </a:r>
            <a:r>
              <a:rPr lang="da-DK" sz="2600" dirty="0" smtClean="0"/>
              <a:t>:  5 ECTS</a:t>
            </a:r>
          </a:p>
          <a:p>
            <a:pPr marL="0" indent="0">
              <a:buNone/>
            </a:pPr>
            <a:endParaRPr lang="da-DK" sz="2600" dirty="0"/>
          </a:p>
          <a:p>
            <a:pPr marL="0" indent="0">
              <a:buNone/>
            </a:pPr>
            <a:r>
              <a:rPr lang="da-DK" sz="2600" dirty="0" smtClean="0"/>
              <a:t>The </a:t>
            </a:r>
            <a:r>
              <a:rPr lang="da-DK" sz="2600" dirty="0" err="1" smtClean="0"/>
              <a:t>module</a:t>
            </a:r>
            <a:r>
              <a:rPr lang="da-DK" sz="2600" dirty="0" smtClean="0"/>
              <a:t> </a:t>
            </a:r>
            <a:r>
              <a:rPr lang="da-DK" sz="2600" dirty="0" err="1" smtClean="0"/>
              <a:t>comprises</a:t>
            </a:r>
            <a:r>
              <a:rPr lang="da-DK" sz="2600" dirty="0" smtClean="0"/>
              <a:t> an </a:t>
            </a:r>
            <a:r>
              <a:rPr lang="da-DK" sz="2600" dirty="0" err="1" smtClean="0"/>
              <a:t>introduction</a:t>
            </a:r>
            <a:r>
              <a:rPr lang="da-DK" sz="2600" dirty="0" smtClean="0"/>
              <a:t> to problem </a:t>
            </a:r>
            <a:r>
              <a:rPr lang="da-DK" sz="2600" dirty="0" err="1" smtClean="0"/>
              <a:t>based</a:t>
            </a:r>
            <a:r>
              <a:rPr lang="da-DK" sz="2600" dirty="0" smtClean="0"/>
              <a:t> </a:t>
            </a:r>
            <a:r>
              <a:rPr lang="da-DK" sz="2600" dirty="0" err="1" smtClean="0"/>
              <a:t>learning</a:t>
            </a:r>
            <a:r>
              <a:rPr lang="da-DK" sz="2600" dirty="0" smtClean="0"/>
              <a:t> and </a:t>
            </a:r>
            <a:r>
              <a:rPr lang="da-DK" sz="2600" dirty="0" err="1" smtClean="0"/>
              <a:t>project</a:t>
            </a:r>
            <a:r>
              <a:rPr lang="da-DK" sz="2600" dirty="0" smtClean="0"/>
              <a:t> </a:t>
            </a:r>
            <a:r>
              <a:rPr lang="da-DK" sz="2600" dirty="0" err="1" smtClean="0"/>
              <a:t>work</a:t>
            </a:r>
            <a:r>
              <a:rPr lang="da-DK" sz="2600" dirty="0" smtClean="0"/>
              <a:t>, </a:t>
            </a:r>
            <a:r>
              <a:rPr lang="da-DK" sz="2600" dirty="0" err="1" smtClean="0"/>
              <a:t>including</a:t>
            </a:r>
            <a:r>
              <a:rPr lang="da-DK" sz="2600" dirty="0" smtClean="0"/>
              <a:t> problem statement/ research </a:t>
            </a:r>
            <a:r>
              <a:rPr lang="da-DK" sz="2600" dirty="0" err="1" smtClean="0"/>
              <a:t>questions</a:t>
            </a:r>
            <a:r>
              <a:rPr lang="da-DK" sz="2600" dirty="0" smtClean="0"/>
              <a:t>, </a:t>
            </a:r>
            <a:r>
              <a:rPr lang="da-DK" sz="2600" dirty="0" err="1" smtClean="0"/>
              <a:t>academic</a:t>
            </a:r>
            <a:r>
              <a:rPr lang="da-DK" sz="2600" dirty="0" smtClean="0"/>
              <a:t> </a:t>
            </a:r>
            <a:r>
              <a:rPr lang="da-DK" sz="2600" dirty="0" err="1" smtClean="0"/>
              <a:t>writing</a:t>
            </a:r>
            <a:r>
              <a:rPr lang="da-DK" sz="2600" dirty="0" smtClean="0"/>
              <a:t>, information </a:t>
            </a:r>
            <a:r>
              <a:rPr lang="da-DK" sz="2600" dirty="0" err="1" smtClean="0"/>
              <a:t>search</a:t>
            </a:r>
            <a:r>
              <a:rPr lang="da-DK" sz="2600" dirty="0"/>
              <a:t> </a:t>
            </a:r>
            <a:r>
              <a:rPr lang="da-DK" sz="2600" dirty="0" smtClean="0"/>
              <a:t>and handling of </a:t>
            </a:r>
            <a:r>
              <a:rPr lang="da-DK" sz="2600" dirty="0" err="1" smtClean="0"/>
              <a:t>search</a:t>
            </a:r>
            <a:r>
              <a:rPr lang="da-DK" sz="2600" dirty="0" smtClean="0"/>
              <a:t> </a:t>
            </a:r>
            <a:r>
              <a:rPr lang="da-DK" sz="2600" dirty="0" err="1" smtClean="0"/>
              <a:t>results</a:t>
            </a:r>
            <a:r>
              <a:rPr lang="da-DK" sz="2600" dirty="0" smtClean="0"/>
              <a:t>, supervision and </a:t>
            </a:r>
            <a:r>
              <a:rPr lang="da-DK" sz="2600" dirty="0" err="1" smtClean="0"/>
              <a:t>group</a:t>
            </a:r>
            <a:r>
              <a:rPr lang="da-DK" sz="2600" dirty="0" smtClean="0"/>
              <a:t> </a:t>
            </a:r>
            <a:r>
              <a:rPr lang="da-DK" sz="2600" dirty="0" err="1" smtClean="0"/>
              <a:t>work</a:t>
            </a:r>
            <a:r>
              <a:rPr lang="da-DK" sz="2600" dirty="0" smtClean="0"/>
              <a:t>. ]</a:t>
            </a:r>
          </a:p>
          <a:p>
            <a:pPr marL="0" indent="0">
              <a:buNone/>
            </a:pPr>
            <a:endParaRPr lang="da-DK" sz="1600" dirty="0" smtClean="0"/>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6</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388" y="1556792"/>
            <a:ext cx="8277225"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97425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a-DK" dirty="0" smtClean="0"/>
              <a:t>PBL in the </a:t>
            </a:r>
            <a:r>
              <a:rPr lang="da-DK" dirty="0" err="1" smtClean="0"/>
              <a:t>Humanities</a:t>
            </a:r>
            <a:r>
              <a:rPr lang="da-DK" dirty="0" smtClean="0"/>
              <a:t> - SIV</a:t>
            </a:r>
            <a:endParaRPr lang="en-US" dirty="0"/>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7</a:t>
            </a:fld>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268760"/>
            <a:ext cx="8964488"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1451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a-DK" dirty="0" smtClean="0"/>
              <a:t>PBL in the </a:t>
            </a:r>
            <a:r>
              <a:rPr lang="da-DK" dirty="0" err="1" smtClean="0"/>
              <a:t>Humanities</a:t>
            </a:r>
            <a:r>
              <a:rPr lang="da-DK" dirty="0" smtClean="0"/>
              <a:t> - SIV</a:t>
            </a:r>
            <a:endParaRPr lang="en-US" dirty="0"/>
          </a:p>
        </p:txBody>
      </p:sp>
      <p:sp>
        <p:nvSpPr>
          <p:cNvPr id="6" name="Pladsholder til indhold 5"/>
          <p:cNvSpPr>
            <a:spLocks noGrp="1"/>
          </p:cNvSpPr>
          <p:nvPr>
            <p:ph idx="1"/>
          </p:nvPr>
        </p:nvSpPr>
        <p:spPr>
          <a:xfrm>
            <a:off x="395536" y="1412776"/>
            <a:ext cx="8229600" cy="4824536"/>
          </a:xfrm>
        </p:spPr>
        <p:txBody>
          <a:bodyPr>
            <a:normAutofit fontScale="62500" lnSpcReduction="20000"/>
          </a:bodyPr>
          <a:lstStyle/>
          <a:p>
            <a:pPr marL="0" lvl="0" indent="0">
              <a:spcBef>
                <a:spcPts val="0"/>
              </a:spcBef>
              <a:buNone/>
            </a:pPr>
            <a:r>
              <a:rPr lang="da-DK" sz="1800" dirty="0" smtClean="0">
                <a:solidFill>
                  <a:prstClr val="black"/>
                </a:solidFill>
              </a:rPr>
              <a:t>[Translation: of Learning </a:t>
            </a:r>
            <a:r>
              <a:rPr lang="da-DK" sz="1800" dirty="0" err="1" smtClean="0">
                <a:solidFill>
                  <a:prstClr val="black"/>
                </a:solidFill>
              </a:rPr>
              <a:t>goals</a:t>
            </a:r>
            <a:r>
              <a:rPr lang="da-DK" sz="1800" dirty="0" smtClean="0">
                <a:solidFill>
                  <a:prstClr val="black"/>
                </a:solidFill>
              </a:rPr>
              <a:t>/ </a:t>
            </a:r>
            <a:r>
              <a:rPr lang="da-DK" sz="1800" dirty="0" err="1" smtClean="0">
                <a:solidFill>
                  <a:prstClr val="black"/>
                </a:solidFill>
              </a:rPr>
              <a:t>competence</a:t>
            </a:r>
            <a:r>
              <a:rPr lang="da-DK" sz="1800" dirty="0" smtClean="0">
                <a:solidFill>
                  <a:prstClr val="black"/>
                </a:solidFill>
              </a:rPr>
              <a:t> profile – </a:t>
            </a:r>
            <a:r>
              <a:rPr lang="da-DK" sz="1800" dirty="0" err="1" smtClean="0">
                <a:solidFill>
                  <a:prstClr val="black"/>
                </a:solidFill>
              </a:rPr>
              <a:t>preceding</a:t>
            </a:r>
            <a:r>
              <a:rPr lang="da-DK" sz="1800" dirty="0" smtClean="0">
                <a:solidFill>
                  <a:prstClr val="black"/>
                </a:solidFill>
              </a:rPr>
              <a:t> slide]</a:t>
            </a:r>
          </a:p>
          <a:p>
            <a:pPr marL="0" lvl="0" indent="0">
              <a:spcBef>
                <a:spcPts val="0"/>
              </a:spcBef>
              <a:buNone/>
            </a:pPr>
            <a:endParaRPr lang="da-DK" sz="1800" dirty="0">
              <a:solidFill>
                <a:prstClr val="black"/>
              </a:solidFill>
            </a:endParaRPr>
          </a:p>
          <a:p>
            <a:pPr marL="0" lvl="0" indent="0">
              <a:spcBef>
                <a:spcPts val="0"/>
              </a:spcBef>
              <a:buNone/>
            </a:pPr>
            <a:r>
              <a:rPr lang="da-DK" sz="2600" dirty="0">
                <a:solidFill>
                  <a:prstClr val="black"/>
                </a:solidFill>
              </a:rPr>
              <a:t>At the end of the </a:t>
            </a:r>
            <a:r>
              <a:rPr lang="da-DK" sz="2600" dirty="0" err="1">
                <a:solidFill>
                  <a:prstClr val="black"/>
                </a:solidFill>
              </a:rPr>
              <a:t>module</a:t>
            </a:r>
            <a:r>
              <a:rPr lang="da-DK" sz="2600" dirty="0">
                <a:solidFill>
                  <a:prstClr val="black"/>
                </a:solidFill>
              </a:rPr>
              <a:t>, the student </a:t>
            </a:r>
            <a:r>
              <a:rPr lang="da-DK" sz="2600" dirty="0" err="1">
                <a:solidFill>
                  <a:prstClr val="black"/>
                </a:solidFill>
              </a:rPr>
              <a:t>should</a:t>
            </a:r>
            <a:r>
              <a:rPr lang="da-DK" sz="2600" dirty="0">
                <a:solidFill>
                  <a:prstClr val="black"/>
                </a:solidFill>
              </a:rPr>
              <a:t> </a:t>
            </a:r>
            <a:r>
              <a:rPr lang="da-DK" sz="2600" dirty="0" err="1">
                <a:solidFill>
                  <a:prstClr val="black"/>
                </a:solidFill>
              </a:rPr>
              <a:t>demonstrate</a:t>
            </a:r>
            <a:r>
              <a:rPr lang="da-DK" sz="2600" dirty="0">
                <a:solidFill>
                  <a:prstClr val="black"/>
                </a:solidFill>
              </a:rPr>
              <a:t>:</a:t>
            </a:r>
          </a:p>
          <a:p>
            <a:pPr marL="0" lvl="0" indent="0">
              <a:spcBef>
                <a:spcPts val="0"/>
              </a:spcBef>
              <a:buNone/>
            </a:pPr>
            <a:endParaRPr lang="da-DK" sz="2600" dirty="0">
              <a:solidFill>
                <a:prstClr val="black"/>
              </a:solidFill>
            </a:endParaRPr>
          </a:p>
          <a:p>
            <a:pPr marL="0" lvl="0" indent="0">
              <a:spcBef>
                <a:spcPts val="0"/>
              </a:spcBef>
              <a:buNone/>
            </a:pPr>
            <a:r>
              <a:rPr lang="da-DK" sz="2600" dirty="0">
                <a:solidFill>
                  <a:prstClr val="black"/>
                </a:solidFill>
              </a:rPr>
              <a:t>Knowledge and </a:t>
            </a:r>
            <a:r>
              <a:rPr lang="da-DK" sz="2600" dirty="0" err="1">
                <a:solidFill>
                  <a:prstClr val="black"/>
                </a:solidFill>
              </a:rPr>
              <a:t>comprehension</a:t>
            </a:r>
            <a:r>
              <a:rPr lang="da-DK" sz="2600" dirty="0">
                <a:solidFill>
                  <a:prstClr val="black"/>
                </a:solidFill>
              </a:rPr>
              <a:t> of</a:t>
            </a:r>
          </a:p>
          <a:p>
            <a:pPr marL="171450" lvl="0" indent="-171450">
              <a:spcBef>
                <a:spcPts val="0"/>
              </a:spcBef>
              <a:buFontTx/>
              <a:buChar char="-"/>
            </a:pPr>
            <a:r>
              <a:rPr lang="da-DK" sz="2600" dirty="0">
                <a:solidFill>
                  <a:prstClr val="black"/>
                </a:solidFill>
              </a:rPr>
              <a:t>Problem </a:t>
            </a:r>
            <a:r>
              <a:rPr lang="da-DK" sz="2600" dirty="0" err="1">
                <a:solidFill>
                  <a:prstClr val="black"/>
                </a:solidFill>
              </a:rPr>
              <a:t>based</a:t>
            </a:r>
            <a:r>
              <a:rPr lang="da-DK" sz="2600" dirty="0">
                <a:solidFill>
                  <a:prstClr val="black"/>
                </a:solidFill>
              </a:rPr>
              <a:t> </a:t>
            </a:r>
            <a:r>
              <a:rPr lang="da-DK" sz="2600" dirty="0" err="1">
                <a:solidFill>
                  <a:prstClr val="black"/>
                </a:solidFill>
              </a:rPr>
              <a:t>learning</a:t>
            </a:r>
            <a:endParaRPr lang="da-DK" sz="2600" dirty="0">
              <a:solidFill>
                <a:prstClr val="black"/>
              </a:solidFill>
            </a:endParaRPr>
          </a:p>
          <a:p>
            <a:pPr marL="171450" lvl="0" indent="-171450">
              <a:spcBef>
                <a:spcPts val="0"/>
              </a:spcBef>
              <a:buFontTx/>
              <a:buChar char="-"/>
            </a:pPr>
            <a:r>
              <a:rPr lang="da-DK" sz="2600" dirty="0" err="1">
                <a:solidFill>
                  <a:prstClr val="black"/>
                </a:solidFill>
              </a:rPr>
              <a:t>Methodological</a:t>
            </a:r>
            <a:r>
              <a:rPr lang="da-DK" sz="2600" dirty="0">
                <a:solidFill>
                  <a:prstClr val="black"/>
                </a:solidFill>
              </a:rPr>
              <a:t> </a:t>
            </a:r>
            <a:r>
              <a:rPr lang="da-DK" sz="2600" dirty="0" err="1">
                <a:solidFill>
                  <a:prstClr val="black"/>
                </a:solidFill>
              </a:rPr>
              <a:t>choices</a:t>
            </a:r>
            <a:r>
              <a:rPr lang="da-DK" sz="2600" dirty="0">
                <a:solidFill>
                  <a:prstClr val="black"/>
                </a:solidFill>
              </a:rPr>
              <a:t>, </a:t>
            </a:r>
            <a:r>
              <a:rPr lang="da-DK" sz="2600" dirty="0" err="1">
                <a:solidFill>
                  <a:prstClr val="black"/>
                </a:solidFill>
              </a:rPr>
              <a:t>including</a:t>
            </a:r>
            <a:r>
              <a:rPr lang="da-DK" sz="2600" dirty="0">
                <a:solidFill>
                  <a:prstClr val="black"/>
                </a:solidFill>
              </a:rPr>
              <a:t> </a:t>
            </a:r>
            <a:r>
              <a:rPr lang="da-DK" sz="2600" dirty="0" err="1">
                <a:solidFill>
                  <a:srgbClr val="FF0000"/>
                </a:solidFill>
              </a:rPr>
              <a:t>basic</a:t>
            </a:r>
            <a:r>
              <a:rPr lang="da-DK" sz="2600" dirty="0">
                <a:solidFill>
                  <a:srgbClr val="FF0000"/>
                </a:solidFill>
              </a:rPr>
              <a:t> principles </a:t>
            </a:r>
            <a:r>
              <a:rPr lang="da-DK" sz="2600" dirty="0">
                <a:solidFill>
                  <a:prstClr val="black"/>
                </a:solidFill>
              </a:rPr>
              <a:t>of science of </a:t>
            </a:r>
            <a:r>
              <a:rPr lang="da-DK" sz="2600" dirty="0" err="1" smtClean="0">
                <a:solidFill>
                  <a:prstClr val="black"/>
                </a:solidFill>
              </a:rPr>
              <a:t>philosophy</a:t>
            </a:r>
            <a:endParaRPr lang="da-DK" sz="2600" dirty="0">
              <a:solidFill>
                <a:prstClr val="black"/>
              </a:solidFill>
            </a:endParaRPr>
          </a:p>
          <a:p>
            <a:pPr marL="171450" lvl="0" indent="-171450">
              <a:spcBef>
                <a:spcPts val="0"/>
              </a:spcBef>
              <a:buFontTx/>
              <a:buChar char="-"/>
            </a:pPr>
            <a:endParaRPr lang="da-DK" sz="2600" dirty="0">
              <a:solidFill>
                <a:prstClr val="black"/>
              </a:solidFill>
            </a:endParaRPr>
          </a:p>
          <a:p>
            <a:pPr marL="0" lvl="0" indent="0">
              <a:spcBef>
                <a:spcPts val="0"/>
              </a:spcBef>
              <a:buNone/>
            </a:pPr>
            <a:r>
              <a:rPr lang="da-DK" sz="2600" dirty="0" err="1">
                <a:solidFill>
                  <a:prstClr val="black"/>
                </a:solidFill>
              </a:rPr>
              <a:t>Skills</a:t>
            </a:r>
            <a:r>
              <a:rPr lang="da-DK" sz="2600" dirty="0">
                <a:solidFill>
                  <a:prstClr val="black"/>
                </a:solidFill>
              </a:rPr>
              <a:t> in</a:t>
            </a:r>
          </a:p>
          <a:p>
            <a:pPr marL="171450" lvl="0" indent="-171450">
              <a:spcBef>
                <a:spcPts val="0"/>
              </a:spcBef>
              <a:buFontTx/>
              <a:buChar char="-"/>
            </a:pPr>
            <a:r>
              <a:rPr lang="da-DK" sz="2600" dirty="0" err="1">
                <a:solidFill>
                  <a:prstClr val="black"/>
                </a:solidFill>
              </a:rPr>
              <a:t>Identifying</a:t>
            </a:r>
            <a:r>
              <a:rPr lang="da-DK" sz="2600" dirty="0">
                <a:solidFill>
                  <a:prstClr val="black"/>
                </a:solidFill>
              </a:rPr>
              <a:t> and </a:t>
            </a:r>
            <a:r>
              <a:rPr lang="da-DK" sz="2600" dirty="0" err="1">
                <a:solidFill>
                  <a:prstClr val="black"/>
                </a:solidFill>
              </a:rPr>
              <a:t>designing</a:t>
            </a:r>
            <a:r>
              <a:rPr lang="da-DK" sz="2600" dirty="0">
                <a:solidFill>
                  <a:prstClr val="black"/>
                </a:solidFill>
              </a:rPr>
              <a:t> a </a:t>
            </a:r>
            <a:r>
              <a:rPr lang="da-DK" sz="2600" dirty="0">
                <a:solidFill>
                  <a:srgbClr val="FF0000"/>
                </a:solidFill>
              </a:rPr>
              <a:t>problem statement (</a:t>
            </a:r>
            <a:r>
              <a:rPr lang="da-DK" sz="2600" dirty="0" err="1">
                <a:solidFill>
                  <a:srgbClr val="FF0000"/>
                </a:solidFill>
              </a:rPr>
              <a:t>accounting</a:t>
            </a:r>
            <a:r>
              <a:rPr lang="da-DK" sz="2600" dirty="0">
                <a:solidFill>
                  <a:srgbClr val="FF0000"/>
                </a:solidFill>
              </a:rPr>
              <a:t> for a problem </a:t>
            </a:r>
            <a:r>
              <a:rPr lang="da-DK" sz="2600" dirty="0" err="1">
                <a:solidFill>
                  <a:srgbClr val="FF0000"/>
                </a:solidFill>
              </a:rPr>
              <a:t>complex</a:t>
            </a:r>
            <a:r>
              <a:rPr lang="da-DK" sz="2600" dirty="0">
                <a:solidFill>
                  <a:srgbClr val="FF0000"/>
                </a:solidFill>
              </a:rPr>
              <a:t>) </a:t>
            </a:r>
            <a:r>
              <a:rPr lang="da-DK" sz="2600" dirty="0">
                <a:solidFill>
                  <a:prstClr val="black"/>
                </a:solidFill>
              </a:rPr>
              <a:t>in the </a:t>
            </a:r>
            <a:r>
              <a:rPr lang="da-DK" sz="2600" dirty="0" err="1">
                <a:solidFill>
                  <a:prstClr val="black"/>
                </a:solidFill>
              </a:rPr>
              <a:t>field</a:t>
            </a:r>
            <a:r>
              <a:rPr lang="da-DK" sz="2600" dirty="0">
                <a:solidFill>
                  <a:prstClr val="black"/>
                </a:solidFill>
              </a:rPr>
              <a:t> of </a:t>
            </a:r>
            <a:r>
              <a:rPr lang="da-DK" sz="2600" dirty="0" err="1">
                <a:solidFill>
                  <a:prstClr val="black"/>
                </a:solidFill>
              </a:rPr>
              <a:t>humanities</a:t>
            </a:r>
            <a:endParaRPr lang="da-DK" sz="2600" dirty="0">
              <a:solidFill>
                <a:prstClr val="black"/>
              </a:solidFill>
            </a:endParaRPr>
          </a:p>
          <a:p>
            <a:pPr marL="171450" lvl="0" indent="-171450">
              <a:spcBef>
                <a:spcPts val="0"/>
              </a:spcBef>
              <a:buFontTx/>
              <a:buChar char="-"/>
            </a:pPr>
            <a:r>
              <a:rPr lang="da-DK" sz="2600" dirty="0" err="1">
                <a:solidFill>
                  <a:prstClr val="black"/>
                </a:solidFill>
              </a:rPr>
              <a:t>Describing</a:t>
            </a:r>
            <a:r>
              <a:rPr lang="da-DK" sz="2600" dirty="0">
                <a:solidFill>
                  <a:prstClr val="black"/>
                </a:solidFill>
              </a:rPr>
              <a:t> and </a:t>
            </a:r>
            <a:r>
              <a:rPr lang="da-DK" sz="2600" dirty="0" err="1">
                <a:solidFill>
                  <a:prstClr val="black"/>
                </a:solidFill>
              </a:rPr>
              <a:t>justifying</a:t>
            </a:r>
            <a:r>
              <a:rPr lang="da-DK" sz="2600" dirty="0">
                <a:solidFill>
                  <a:prstClr val="black"/>
                </a:solidFill>
              </a:rPr>
              <a:t> </a:t>
            </a:r>
            <a:r>
              <a:rPr lang="da-DK" sz="2600" dirty="0" err="1">
                <a:solidFill>
                  <a:prstClr val="black"/>
                </a:solidFill>
              </a:rPr>
              <a:t>methodological</a:t>
            </a:r>
            <a:r>
              <a:rPr lang="da-DK" sz="2600" dirty="0">
                <a:solidFill>
                  <a:prstClr val="black"/>
                </a:solidFill>
              </a:rPr>
              <a:t> </a:t>
            </a:r>
            <a:r>
              <a:rPr lang="da-DK" sz="2600" dirty="0" err="1">
                <a:solidFill>
                  <a:prstClr val="black"/>
                </a:solidFill>
              </a:rPr>
              <a:t>choices</a:t>
            </a:r>
            <a:r>
              <a:rPr lang="da-DK" sz="2600" dirty="0">
                <a:solidFill>
                  <a:prstClr val="black"/>
                </a:solidFill>
              </a:rPr>
              <a:t> in relation to the problem </a:t>
            </a:r>
            <a:r>
              <a:rPr lang="da-DK" sz="2600" dirty="0" err="1">
                <a:solidFill>
                  <a:prstClr val="black"/>
                </a:solidFill>
              </a:rPr>
              <a:t>identified</a:t>
            </a:r>
            <a:endParaRPr lang="da-DK" sz="2600" dirty="0">
              <a:solidFill>
                <a:prstClr val="black"/>
              </a:solidFill>
            </a:endParaRPr>
          </a:p>
          <a:p>
            <a:pPr marL="171450" lvl="0" indent="-171450">
              <a:spcBef>
                <a:spcPts val="0"/>
              </a:spcBef>
              <a:buFontTx/>
              <a:buChar char="-"/>
            </a:pPr>
            <a:r>
              <a:rPr lang="da-DK" sz="2600" dirty="0" err="1">
                <a:solidFill>
                  <a:prstClr val="black"/>
                </a:solidFill>
              </a:rPr>
              <a:t>Collecting</a:t>
            </a:r>
            <a:r>
              <a:rPr lang="da-DK" sz="2600" dirty="0">
                <a:solidFill>
                  <a:prstClr val="black"/>
                </a:solidFill>
              </a:rPr>
              <a:t> and </a:t>
            </a:r>
            <a:r>
              <a:rPr lang="da-DK" sz="2600" dirty="0" err="1">
                <a:solidFill>
                  <a:prstClr val="black"/>
                </a:solidFill>
              </a:rPr>
              <a:t>applying</a:t>
            </a:r>
            <a:r>
              <a:rPr lang="da-DK" sz="2600" dirty="0">
                <a:solidFill>
                  <a:prstClr val="black"/>
                </a:solidFill>
              </a:rPr>
              <a:t> relevant </a:t>
            </a:r>
            <a:r>
              <a:rPr lang="da-DK" sz="2600" dirty="0" err="1">
                <a:solidFill>
                  <a:prstClr val="black"/>
                </a:solidFill>
              </a:rPr>
              <a:t>material</a:t>
            </a:r>
            <a:r>
              <a:rPr lang="da-DK" sz="2600" dirty="0">
                <a:solidFill>
                  <a:prstClr val="black"/>
                </a:solidFill>
              </a:rPr>
              <a:t> (data) to analyse the problem </a:t>
            </a:r>
            <a:r>
              <a:rPr lang="da-DK" sz="2600" dirty="0" err="1">
                <a:solidFill>
                  <a:prstClr val="black"/>
                </a:solidFill>
              </a:rPr>
              <a:t>identified</a:t>
            </a:r>
            <a:endParaRPr lang="da-DK" sz="2600" dirty="0">
              <a:solidFill>
                <a:prstClr val="black"/>
              </a:solidFill>
            </a:endParaRPr>
          </a:p>
          <a:p>
            <a:pPr marL="171450" lvl="0" indent="-171450">
              <a:spcBef>
                <a:spcPts val="0"/>
              </a:spcBef>
              <a:buFontTx/>
              <a:buChar char="-"/>
            </a:pPr>
            <a:r>
              <a:rPr lang="da-DK" sz="2600" dirty="0" err="1">
                <a:solidFill>
                  <a:prstClr val="black"/>
                </a:solidFill>
              </a:rPr>
              <a:t>Communicating</a:t>
            </a:r>
            <a:r>
              <a:rPr lang="da-DK" sz="2600" dirty="0">
                <a:solidFill>
                  <a:prstClr val="black"/>
                </a:solidFill>
              </a:rPr>
              <a:t> </a:t>
            </a:r>
            <a:r>
              <a:rPr lang="da-DK" sz="2600" dirty="0" err="1">
                <a:solidFill>
                  <a:prstClr val="black"/>
                </a:solidFill>
              </a:rPr>
              <a:t>acquired</a:t>
            </a:r>
            <a:r>
              <a:rPr lang="da-DK" sz="2600" dirty="0">
                <a:solidFill>
                  <a:prstClr val="black"/>
                </a:solidFill>
              </a:rPr>
              <a:t> </a:t>
            </a:r>
            <a:r>
              <a:rPr lang="da-DK" sz="2600" dirty="0" err="1">
                <a:solidFill>
                  <a:prstClr val="black"/>
                </a:solidFill>
              </a:rPr>
              <a:t>knowledge</a:t>
            </a:r>
            <a:r>
              <a:rPr lang="da-DK" sz="2600" dirty="0">
                <a:solidFill>
                  <a:prstClr val="black"/>
                </a:solidFill>
              </a:rPr>
              <a:t> in a form (</a:t>
            </a:r>
            <a:r>
              <a:rPr lang="da-DK" sz="2600" dirty="0" err="1">
                <a:solidFill>
                  <a:prstClr val="black"/>
                </a:solidFill>
              </a:rPr>
              <a:t>style</a:t>
            </a:r>
            <a:r>
              <a:rPr lang="da-DK" sz="2600" dirty="0">
                <a:solidFill>
                  <a:prstClr val="black"/>
                </a:solidFill>
              </a:rPr>
              <a:t> and </a:t>
            </a:r>
            <a:r>
              <a:rPr lang="da-DK" sz="2600" dirty="0" err="1">
                <a:solidFill>
                  <a:prstClr val="black"/>
                </a:solidFill>
              </a:rPr>
              <a:t>language</a:t>
            </a:r>
            <a:r>
              <a:rPr lang="da-DK" sz="2600" dirty="0">
                <a:solidFill>
                  <a:prstClr val="black"/>
                </a:solidFill>
              </a:rPr>
              <a:t>) that </a:t>
            </a:r>
            <a:r>
              <a:rPr lang="da-DK" sz="2600" dirty="0" err="1">
                <a:solidFill>
                  <a:prstClr val="black"/>
                </a:solidFill>
              </a:rPr>
              <a:t>complies</a:t>
            </a:r>
            <a:r>
              <a:rPr lang="da-DK" sz="2600" dirty="0">
                <a:solidFill>
                  <a:prstClr val="black"/>
                </a:solidFill>
              </a:rPr>
              <a:t> with principles of </a:t>
            </a:r>
            <a:r>
              <a:rPr lang="da-DK" sz="2600" dirty="0" err="1">
                <a:solidFill>
                  <a:prstClr val="black"/>
                </a:solidFill>
              </a:rPr>
              <a:t>good</a:t>
            </a:r>
            <a:r>
              <a:rPr lang="da-DK" sz="2600" dirty="0">
                <a:solidFill>
                  <a:prstClr val="black"/>
                </a:solidFill>
              </a:rPr>
              <a:t> </a:t>
            </a:r>
            <a:r>
              <a:rPr lang="da-DK" sz="2600" dirty="0" err="1">
                <a:solidFill>
                  <a:prstClr val="black"/>
                </a:solidFill>
              </a:rPr>
              <a:t>academic</a:t>
            </a:r>
            <a:r>
              <a:rPr lang="da-DK" sz="2600" dirty="0">
                <a:solidFill>
                  <a:prstClr val="black"/>
                </a:solidFill>
              </a:rPr>
              <a:t> </a:t>
            </a:r>
            <a:r>
              <a:rPr lang="da-DK" sz="2600" dirty="0" err="1">
                <a:solidFill>
                  <a:prstClr val="black"/>
                </a:solidFill>
              </a:rPr>
              <a:t>writing</a:t>
            </a:r>
            <a:r>
              <a:rPr lang="da-DK" sz="2600" dirty="0">
                <a:solidFill>
                  <a:prstClr val="black"/>
                </a:solidFill>
              </a:rPr>
              <a:t>, </a:t>
            </a:r>
            <a:r>
              <a:rPr lang="da-DK" sz="2600" dirty="0" err="1">
                <a:solidFill>
                  <a:prstClr val="black"/>
                </a:solidFill>
              </a:rPr>
              <a:t>following</a:t>
            </a:r>
            <a:r>
              <a:rPr lang="da-DK" sz="2600" dirty="0">
                <a:solidFill>
                  <a:prstClr val="black"/>
                </a:solidFill>
              </a:rPr>
              <a:t> an </a:t>
            </a:r>
            <a:r>
              <a:rPr lang="da-DK" sz="2600" dirty="0" err="1">
                <a:solidFill>
                  <a:prstClr val="black"/>
                </a:solidFill>
              </a:rPr>
              <a:t>approved</a:t>
            </a:r>
            <a:r>
              <a:rPr lang="da-DK" sz="2600" dirty="0">
                <a:solidFill>
                  <a:prstClr val="black"/>
                </a:solidFill>
              </a:rPr>
              <a:t> system for </a:t>
            </a:r>
            <a:r>
              <a:rPr lang="da-DK" sz="2600" dirty="0" err="1">
                <a:solidFill>
                  <a:prstClr val="black"/>
                </a:solidFill>
              </a:rPr>
              <a:t>referencing</a:t>
            </a:r>
            <a:r>
              <a:rPr lang="da-DK" sz="2600" dirty="0">
                <a:solidFill>
                  <a:prstClr val="black"/>
                </a:solidFill>
              </a:rPr>
              <a:t>.</a:t>
            </a:r>
          </a:p>
          <a:p>
            <a:pPr marL="0" lvl="0" indent="0">
              <a:spcBef>
                <a:spcPts val="0"/>
              </a:spcBef>
              <a:buNone/>
            </a:pPr>
            <a:endParaRPr lang="da-DK" sz="2600" dirty="0">
              <a:solidFill>
                <a:prstClr val="black"/>
              </a:solidFill>
            </a:endParaRPr>
          </a:p>
          <a:p>
            <a:pPr marL="0" lvl="0" indent="0">
              <a:spcBef>
                <a:spcPts val="0"/>
              </a:spcBef>
              <a:buNone/>
            </a:pPr>
            <a:r>
              <a:rPr lang="da-DK" sz="2600" dirty="0" err="1">
                <a:solidFill>
                  <a:prstClr val="black"/>
                </a:solidFill>
              </a:rPr>
              <a:t>Competences</a:t>
            </a:r>
            <a:r>
              <a:rPr lang="da-DK" sz="2600" dirty="0">
                <a:solidFill>
                  <a:prstClr val="black"/>
                </a:solidFill>
              </a:rPr>
              <a:t> for:</a:t>
            </a:r>
          </a:p>
          <a:p>
            <a:pPr marL="171450" lvl="0" indent="-171450">
              <a:spcBef>
                <a:spcPts val="0"/>
              </a:spcBef>
              <a:buFontTx/>
              <a:buChar char="-"/>
            </a:pPr>
            <a:r>
              <a:rPr lang="da-DK" sz="2600" dirty="0" err="1">
                <a:solidFill>
                  <a:srgbClr val="FF0000"/>
                </a:solidFill>
              </a:rPr>
              <a:t>Designing</a:t>
            </a:r>
            <a:r>
              <a:rPr lang="da-DK" sz="2600" dirty="0">
                <a:solidFill>
                  <a:srgbClr val="FF0000"/>
                </a:solidFill>
              </a:rPr>
              <a:t> and </a:t>
            </a:r>
            <a:r>
              <a:rPr lang="da-DK" sz="2600" dirty="0" err="1">
                <a:solidFill>
                  <a:srgbClr val="FF0000"/>
                </a:solidFill>
              </a:rPr>
              <a:t>reflecting</a:t>
            </a:r>
            <a:r>
              <a:rPr lang="da-DK" sz="2600" dirty="0">
                <a:solidFill>
                  <a:srgbClr val="FF0000"/>
                </a:solidFill>
              </a:rPr>
              <a:t> on problem </a:t>
            </a:r>
            <a:r>
              <a:rPr lang="da-DK" sz="2600" dirty="0" err="1">
                <a:solidFill>
                  <a:srgbClr val="FF0000"/>
                </a:solidFill>
              </a:rPr>
              <a:t>based</a:t>
            </a:r>
            <a:r>
              <a:rPr lang="da-DK" sz="2600" dirty="0">
                <a:solidFill>
                  <a:srgbClr val="FF0000"/>
                </a:solidFill>
              </a:rPr>
              <a:t> </a:t>
            </a:r>
            <a:r>
              <a:rPr lang="da-DK" sz="2600" dirty="0" err="1">
                <a:solidFill>
                  <a:srgbClr val="FF0000"/>
                </a:solidFill>
              </a:rPr>
              <a:t>project</a:t>
            </a:r>
            <a:r>
              <a:rPr lang="da-DK" sz="2600" dirty="0">
                <a:solidFill>
                  <a:srgbClr val="FF0000"/>
                </a:solidFill>
              </a:rPr>
              <a:t> </a:t>
            </a:r>
            <a:r>
              <a:rPr lang="da-DK" sz="2600" dirty="0" err="1">
                <a:solidFill>
                  <a:srgbClr val="FF0000"/>
                </a:solidFill>
              </a:rPr>
              <a:t>work</a:t>
            </a:r>
            <a:r>
              <a:rPr lang="da-DK" sz="2600" dirty="0">
                <a:solidFill>
                  <a:srgbClr val="FF0000"/>
                </a:solidFill>
              </a:rPr>
              <a:t>.</a:t>
            </a:r>
          </a:p>
          <a:p>
            <a:pPr marL="171450" lvl="0" indent="-171450">
              <a:spcBef>
                <a:spcPts val="0"/>
              </a:spcBef>
              <a:buFontTx/>
              <a:buChar char="-"/>
            </a:pPr>
            <a:r>
              <a:rPr lang="da-DK" sz="2600" dirty="0" err="1">
                <a:solidFill>
                  <a:srgbClr val="FF0000"/>
                </a:solidFill>
              </a:rPr>
              <a:t>Participating</a:t>
            </a:r>
            <a:r>
              <a:rPr lang="da-DK" sz="2600" dirty="0">
                <a:solidFill>
                  <a:srgbClr val="FF0000"/>
                </a:solidFill>
              </a:rPr>
              <a:t> in professional </a:t>
            </a:r>
            <a:r>
              <a:rPr lang="da-DK" sz="2600" dirty="0" err="1">
                <a:solidFill>
                  <a:srgbClr val="FF0000"/>
                </a:solidFill>
              </a:rPr>
              <a:t>collaboration</a:t>
            </a:r>
            <a:r>
              <a:rPr lang="da-DK" sz="2600" dirty="0">
                <a:solidFill>
                  <a:srgbClr val="FF0000"/>
                </a:solidFill>
              </a:rPr>
              <a:t> to find </a:t>
            </a:r>
            <a:r>
              <a:rPr lang="da-DK" sz="2600" dirty="0" err="1">
                <a:solidFill>
                  <a:srgbClr val="FF0000"/>
                </a:solidFill>
              </a:rPr>
              <a:t>answers</a:t>
            </a:r>
            <a:r>
              <a:rPr lang="da-DK" sz="2600" dirty="0">
                <a:solidFill>
                  <a:srgbClr val="FF0000"/>
                </a:solidFill>
              </a:rPr>
              <a:t> to a </a:t>
            </a:r>
            <a:r>
              <a:rPr lang="da-DK" sz="2600" dirty="0" err="1">
                <a:solidFill>
                  <a:srgbClr val="FF0000"/>
                </a:solidFill>
              </a:rPr>
              <a:t>specific</a:t>
            </a:r>
            <a:r>
              <a:rPr lang="da-DK" sz="2600" dirty="0">
                <a:solidFill>
                  <a:srgbClr val="FF0000"/>
                </a:solidFill>
              </a:rPr>
              <a:t> problem/ </a:t>
            </a:r>
            <a:r>
              <a:rPr lang="da-DK" sz="2600" dirty="0" err="1">
                <a:solidFill>
                  <a:srgbClr val="FF0000"/>
                </a:solidFill>
              </a:rPr>
              <a:t>issue</a:t>
            </a:r>
            <a:r>
              <a:rPr lang="da-DK" sz="2600" dirty="0">
                <a:solidFill>
                  <a:srgbClr val="FF0000"/>
                </a:solidFill>
              </a:rPr>
              <a:t>. </a:t>
            </a:r>
            <a:endParaRPr lang="en-US" sz="2600" dirty="0">
              <a:solidFill>
                <a:srgbClr val="FF0000"/>
              </a:solidFill>
            </a:endParaRPr>
          </a:p>
          <a:p>
            <a:endParaRPr lang="en-US" dirty="0"/>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8</a:t>
            </a:fld>
            <a:endParaRPr lang="en-US"/>
          </a:p>
        </p:txBody>
      </p:sp>
    </p:spTree>
    <p:extLst>
      <p:ext uri="{BB962C8B-B14F-4D97-AF65-F5344CB8AC3E}">
        <p14:creationId xmlns:p14="http://schemas.microsoft.com/office/powerpoint/2010/main" val="5833041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a-DK" dirty="0" smtClean="0"/>
              <a:t>PBL in the </a:t>
            </a:r>
            <a:r>
              <a:rPr lang="da-DK" dirty="0" err="1" smtClean="0"/>
              <a:t>Humanities</a:t>
            </a:r>
            <a:r>
              <a:rPr lang="da-DK" dirty="0" smtClean="0"/>
              <a:t> - SIV</a:t>
            </a:r>
            <a:endParaRPr lang="en-US" dirty="0"/>
          </a:p>
        </p:txBody>
      </p:sp>
      <p:sp>
        <p:nvSpPr>
          <p:cNvPr id="2" name="Pladsholder til indhold 1"/>
          <p:cNvSpPr>
            <a:spLocks noGrp="1"/>
          </p:cNvSpPr>
          <p:nvPr>
            <p:ph idx="1"/>
          </p:nvPr>
        </p:nvSpPr>
        <p:spPr/>
        <p:txBody>
          <a:bodyPr>
            <a:normAutofit/>
          </a:bodyPr>
          <a:lstStyle/>
          <a:p>
            <a:pPr marL="0" indent="0">
              <a:buNone/>
            </a:pPr>
            <a:endParaRPr lang="da-DK" dirty="0" smtClean="0"/>
          </a:p>
          <a:p>
            <a:pPr marL="0" indent="0">
              <a:buNone/>
            </a:pPr>
            <a:endParaRPr lang="da-DK" dirty="0"/>
          </a:p>
          <a:p>
            <a:pPr marL="0" indent="0">
              <a:buNone/>
            </a:pPr>
            <a:endParaRPr lang="da-DK" dirty="0" smtClean="0"/>
          </a:p>
          <a:p>
            <a:pPr marL="0" indent="0">
              <a:buNone/>
            </a:pPr>
            <a:r>
              <a:rPr lang="da-DK" sz="2400" dirty="0" smtClean="0"/>
              <a:t>[Translation]</a:t>
            </a:r>
          </a:p>
          <a:p>
            <a:pPr marL="0" indent="0">
              <a:buNone/>
            </a:pPr>
            <a:r>
              <a:rPr lang="da-DK" sz="2400" dirty="0" err="1" smtClean="0"/>
              <a:t>Exam</a:t>
            </a:r>
            <a:r>
              <a:rPr lang="da-DK" sz="2400" dirty="0" smtClean="0"/>
              <a:t> </a:t>
            </a:r>
            <a:r>
              <a:rPr lang="da-DK" sz="2400" dirty="0"/>
              <a:t>1</a:t>
            </a:r>
          </a:p>
          <a:p>
            <a:pPr marL="0" indent="0">
              <a:buNone/>
            </a:pPr>
            <a:r>
              <a:rPr lang="da-DK" sz="2400" dirty="0"/>
              <a:t>An </a:t>
            </a:r>
            <a:r>
              <a:rPr lang="da-DK" sz="2400" dirty="0" err="1"/>
              <a:t>internal</a:t>
            </a:r>
            <a:r>
              <a:rPr lang="da-DK" sz="2400" dirty="0"/>
              <a:t> </a:t>
            </a:r>
            <a:r>
              <a:rPr lang="da-DK" sz="2400" dirty="0" err="1"/>
              <a:t>written</a:t>
            </a:r>
            <a:r>
              <a:rPr lang="da-DK" sz="2400" dirty="0"/>
              <a:t> and </a:t>
            </a:r>
            <a:r>
              <a:rPr lang="da-DK" sz="2400" dirty="0" err="1"/>
              <a:t>orall</a:t>
            </a:r>
            <a:r>
              <a:rPr lang="da-DK" sz="2400" dirty="0"/>
              <a:t> </a:t>
            </a:r>
            <a:r>
              <a:rPr lang="da-DK" sz="2400" dirty="0" err="1"/>
              <a:t>exam</a:t>
            </a:r>
            <a:r>
              <a:rPr lang="da-DK" sz="2400" dirty="0"/>
              <a:t> in: Problem </a:t>
            </a:r>
            <a:r>
              <a:rPr lang="da-DK" sz="2400" dirty="0" err="1"/>
              <a:t>Based</a:t>
            </a:r>
            <a:r>
              <a:rPr lang="da-DK" sz="2400" dirty="0"/>
              <a:t> </a:t>
            </a:r>
            <a:r>
              <a:rPr lang="da-DK" sz="2400" dirty="0" smtClean="0"/>
              <a:t>Learning. The </a:t>
            </a:r>
            <a:r>
              <a:rPr lang="da-DK" sz="2400" dirty="0" err="1"/>
              <a:t>exam</a:t>
            </a:r>
            <a:r>
              <a:rPr lang="da-DK" sz="2400" dirty="0"/>
              <a:t> is held in </a:t>
            </a:r>
            <a:r>
              <a:rPr lang="da-DK" sz="2400" dirty="0" err="1"/>
              <a:t>combination</a:t>
            </a:r>
            <a:r>
              <a:rPr lang="da-DK" sz="2400" dirty="0"/>
              <a:t> with </a:t>
            </a:r>
            <a:r>
              <a:rPr lang="da-DK" sz="2400" dirty="0" err="1"/>
              <a:t>exam</a:t>
            </a:r>
            <a:r>
              <a:rPr lang="da-DK" sz="2400" dirty="0"/>
              <a:t> </a:t>
            </a:r>
            <a:r>
              <a:rPr lang="da-DK" sz="2400" dirty="0" smtClean="0"/>
              <a:t>2. Type </a:t>
            </a:r>
            <a:r>
              <a:rPr lang="da-DK" sz="2400" dirty="0"/>
              <a:t>of </a:t>
            </a:r>
            <a:r>
              <a:rPr lang="da-DK" sz="2400" dirty="0" err="1"/>
              <a:t>assessment</a:t>
            </a:r>
            <a:r>
              <a:rPr lang="da-DK" sz="2400" dirty="0"/>
              <a:t>: </a:t>
            </a:r>
            <a:r>
              <a:rPr lang="da-DK" sz="2400" dirty="0" err="1"/>
              <a:t>Pass</a:t>
            </a:r>
            <a:r>
              <a:rPr lang="da-DK" sz="2400" dirty="0"/>
              <a:t>/ </a:t>
            </a:r>
            <a:r>
              <a:rPr lang="da-DK" sz="2400" dirty="0" err="1"/>
              <a:t>fail</a:t>
            </a:r>
            <a:r>
              <a:rPr lang="da-DK" sz="2400" dirty="0"/>
              <a:t> (the 7-point </a:t>
            </a:r>
            <a:r>
              <a:rPr lang="da-DK" sz="2400" dirty="0" err="1"/>
              <a:t>grading</a:t>
            </a:r>
            <a:r>
              <a:rPr lang="da-DK" sz="2400" dirty="0"/>
              <a:t> </a:t>
            </a:r>
            <a:r>
              <a:rPr lang="da-DK" sz="2400" dirty="0" err="1"/>
              <a:t>scale</a:t>
            </a:r>
            <a:r>
              <a:rPr lang="da-DK" sz="2400" dirty="0"/>
              <a:t> is not </a:t>
            </a:r>
            <a:r>
              <a:rPr lang="da-DK" sz="2400" dirty="0" err="1"/>
              <a:t>applied</a:t>
            </a:r>
            <a:r>
              <a:rPr lang="da-DK" sz="2400" dirty="0"/>
              <a:t>)</a:t>
            </a:r>
            <a:endParaRPr lang="en-US" sz="2400" dirty="0"/>
          </a:p>
          <a:p>
            <a:pPr marL="0" indent="0">
              <a:buNone/>
            </a:pPr>
            <a:endParaRPr lang="en-US" dirty="0"/>
          </a:p>
        </p:txBody>
      </p:sp>
      <p:sp>
        <p:nvSpPr>
          <p:cNvPr id="3" name="Pladsholder til sidefod 2"/>
          <p:cNvSpPr>
            <a:spLocks noGrp="1"/>
          </p:cNvSpPr>
          <p:nvPr>
            <p:ph type="ftr" sz="quarter" idx="11"/>
          </p:nvPr>
        </p:nvSpPr>
        <p:spPr/>
        <p:txBody>
          <a:bodyPr/>
          <a:lstStyle/>
          <a:p>
            <a:r>
              <a:rPr lang="en-US" smtClean="0"/>
              <a:t>Inger Lassen, Department of Culture and Global Studies, HUM</a:t>
            </a:r>
            <a:endParaRPr lang="en-US"/>
          </a:p>
        </p:txBody>
      </p:sp>
      <p:sp>
        <p:nvSpPr>
          <p:cNvPr id="4" name="Pladsholder til diasnummer 3"/>
          <p:cNvSpPr>
            <a:spLocks noGrp="1"/>
          </p:cNvSpPr>
          <p:nvPr>
            <p:ph type="sldNum" sz="quarter" idx="12"/>
          </p:nvPr>
        </p:nvSpPr>
        <p:spPr/>
        <p:txBody>
          <a:bodyPr/>
          <a:lstStyle/>
          <a:p>
            <a:fld id="{6808F96C-F8B1-4768-B091-680627C41986}" type="slidenum">
              <a:rPr lang="en-US" smtClean="0"/>
              <a:t>9</a:t>
            </a:fld>
            <a:endParaRPr lang="en-US"/>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44824"/>
            <a:ext cx="8534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5854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1169</Words>
  <Application>Microsoft Macintosh PowerPoint</Application>
  <PresentationFormat>Skærmshow (4:3)</PresentationFormat>
  <Paragraphs>159</Paragraphs>
  <Slides>12</Slides>
  <Notes>4</Notes>
  <HiddenSlides>0</HiddenSlides>
  <MMClips>0</MMClips>
  <ScaleCrop>false</ScaleCrop>
  <HeadingPairs>
    <vt:vector size="4" baseType="variant">
      <vt:variant>
        <vt:lpstr>Tema</vt:lpstr>
      </vt:variant>
      <vt:variant>
        <vt:i4>1</vt:i4>
      </vt:variant>
      <vt:variant>
        <vt:lpstr>Diastitler</vt:lpstr>
      </vt:variant>
      <vt:variant>
        <vt:i4>12</vt:i4>
      </vt:variant>
    </vt:vector>
  </HeadingPairs>
  <TitlesOfParts>
    <vt:vector size="13" baseType="lpstr">
      <vt:lpstr>Kontortema</vt:lpstr>
      <vt:lpstr>Ensuring progression in student competencies with PBL</vt:lpstr>
      <vt:lpstr>Overview</vt:lpstr>
      <vt:lpstr>Study programmes in the humanities</vt:lpstr>
      <vt:lpstr>PBL in the Humanities</vt:lpstr>
      <vt:lpstr>Language and International Business Communication (SIV) as a case in point</vt:lpstr>
      <vt:lpstr>PBL in the humanities – a typical example (SIV)</vt:lpstr>
      <vt:lpstr>PBL in the Humanities - SIV</vt:lpstr>
      <vt:lpstr>PBL in the Humanities - SIV</vt:lpstr>
      <vt:lpstr>PBL in the Humanities - SIV</vt:lpstr>
      <vt:lpstr>From 1st to 10th semestre (SIV)</vt:lpstr>
      <vt:lpstr> A glance at selected steering documents supplementing the SIV study regulations </vt:lpstr>
      <vt:lpstr>Points for further discussion</vt:lpstr>
    </vt:vector>
  </TitlesOfParts>
  <Company>Aalborg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Ensuring progression in student competencies with PBL</dc:title>
  <dc:creator>Inger Lassen</dc:creator>
  <cp:lastModifiedBy>Kasper Dissing Bargsteen</cp:lastModifiedBy>
  <cp:revision>28</cp:revision>
  <dcterms:created xsi:type="dcterms:W3CDTF">2016-01-17T09:57:46Z</dcterms:created>
  <dcterms:modified xsi:type="dcterms:W3CDTF">2016-03-17T12:50:55Z</dcterms:modified>
</cp:coreProperties>
</file>