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6" r:id="rId3"/>
    <p:sldId id="277" r:id="rId4"/>
    <p:sldId id="273" r:id="rId5"/>
    <p:sldId id="272" r:id="rId6"/>
    <p:sldId id="281" r:id="rId7"/>
    <p:sldId id="271" r:id="rId8"/>
    <p:sldId id="274" r:id="rId9"/>
    <p:sldId id="259" r:id="rId10"/>
    <p:sldId id="278" r:id="rId11"/>
    <p:sldId id="260" r:id="rId12"/>
    <p:sldId id="275" r:id="rId13"/>
    <p:sldId id="279" r:id="rId14"/>
    <p:sldId id="267" r:id="rId15"/>
    <p:sldId id="266" r:id="rId16"/>
    <p:sldId id="268" r:id="rId17"/>
    <p:sldId id="280" r:id="rId1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000" autoAdjust="0"/>
    <p:restoredTop sz="94660"/>
  </p:normalViewPr>
  <p:slideViewPr>
    <p:cSldViewPr>
      <p:cViewPr>
        <p:scale>
          <a:sx n="100" d="100"/>
          <a:sy n="100" d="100"/>
        </p:scale>
        <p:origin x="-280" y="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AA8F2-2D7E-7046-B7E4-F40E2AF2EAAB}" type="datetimeFigureOut">
              <a:rPr lang="da-DK" smtClean="0"/>
              <a:t>25/01/16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599AE-8F92-6842-8311-B4B920ADDD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432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4F0AF-1ADF-CD48-AD33-073461996937}" type="datetimeFigureOut">
              <a:rPr lang="da-DK" smtClean="0"/>
              <a:t>25/01/16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A6E03-224B-4E44-A344-60441A113D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42513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A6E03-224B-4E44-A344-60441A113DE7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7178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 smtClean="0"/>
              <a:t>Requirement</a:t>
            </a:r>
            <a:r>
              <a:rPr lang="da-DK" dirty="0" smtClean="0"/>
              <a:t> argument :  </a:t>
            </a:r>
            <a:r>
              <a:rPr lang="da-DK" dirty="0" err="1" smtClean="0"/>
              <a:t>one</a:t>
            </a:r>
            <a:r>
              <a:rPr lang="da-DK" dirty="0" smtClean="0"/>
              <a:t> must </a:t>
            </a:r>
            <a:r>
              <a:rPr lang="da-DK" dirty="0" err="1" smtClean="0"/>
              <a:t>learn</a:t>
            </a:r>
            <a:r>
              <a:rPr lang="da-DK" dirty="0" smtClean="0"/>
              <a:t> the </a:t>
            </a:r>
            <a:r>
              <a:rPr lang="da-DK" dirty="0" err="1" smtClean="0"/>
              <a:t>meaning</a:t>
            </a:r>
            <a:r>
              <a:rPr lang="da-DK" dirty="0" smtClean="0"/>
              <a:t> of the </a:t>
            </a:r>
            <a:r>
              <a:rPr lang="da-DK" dirty="0" err="1" smtClean="0"/>
              <a:t>concept</a:t>
            </a:r>
            <a:r>
              <a:rPr lang="da-DK" dirty="0" smtClean="0"/>
              <a:t> of ’</a:t>
            </a:r>
            <a:r>
              <a:rPr lang="da-DK" dirty="0" err="1" smtClean="0"/>
              <a:t>capital</a:t>
            </a:r>
            <a:r>
              <a:rPr lang="da-DK" dirty="0" smtClean="0"/>
              <a:t> city’ </a:t>
            </a:r>
            <a:r>
              <a:rPr lang="da-DK" dirty="0" err="1" smtClean="0"/>
              <a:t>before</a:t>
            </a:r>
            <a:r>
              <a:rPr lang="da-DK" dirty="0" smtClean="0"/>
              <a:t> </a:t>
            </a:r>
            <a:r>
              <a:rPr lang="da-DK" baseline="0" dirty="0" smtClean="0"/>
              <a:t> </a:t>
            </a:r>
            <a:r>
              <a:rPr lang="da-DK" baseline="0" dirty="0" err="1" smtClean="0"/>
              <a:t>one</a:t>
            </a:r>
            <a:r>
              <a:rPr lang="da-DK" baseline="0" dirty="0" smtClean="0"/>
              <a:t>  is </a:t>
            </a:r>
            <a:r>
              <a:rPr lang="da-DK" baseline="0" dirty="0" err="1" smtClean="0"/>
              <a:t>able</a:t>
            </a:r>
            <a:r>
              <a:rPr lang="da-DK" baseline="0" dirty="0" smtClean="0"/>
              <a:t> to </a:t>
            </a:r>
            <a:r>
              <a:rPr lang="da-DK" baseline="0" dirty="0" err="1" smtClean="0"/>
              <a:t>learn</a:t>
            </a:r>
            <a:r>
              <a:rPr lang="da-DK" baseline="0" dirty="0" smtClean="0"/>
              <a:t>  the  ’</a:t>
            </a:r>
            <a:r>
              <a:rPr lang="da-DK" baseline="0" dirty="0" err="1" smtClean="0"/>
              <a:t>names</a:t>
            </a:r>
            <a:r>
              <a:rPr lang="da-DK" baseline="0" dirty="0" smtClean="0"/>
              <a:t> of the </a:t>
            </a:r>
            <a:r>
              <a:rPr lang="da-DK" baseline="0" dirty="0" err="1" smtClean="0"/>
              <a:t>capitals</a:t>
            </a:r>
            <a:r>
              <a:rPr lang="da-DK" baseline="0" dirty="0" smtClean="0"/>
              <a:t> n the </a:t>
            </a:r>
            <a:r>
              <a:rPr lang="da-DK" baseline="0" dirty="0" err="1" smtClean="0"/>
              <a:t>states</a:t>
            </a:r>
            <a:r>
              <a:rPr lang="da-DK" baseline="0" dirty="0" smtClean="0"/>
              <a:t> of Europe’</a:t>
            </a:r>
          </a:p>
          <a:p>
            <a:endParaRPr lang="da-DK" baseline="0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A6E03-224B-4E44-A344-60441A113DE7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6275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A6E03-224B-4E44-A344-60441A113DE7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1202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A6E03-224B-4E44-A344-60441A113DE7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7531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EE62-2834-1949-A2F9-2D893FCB1884}" type="datetime1">
              <a:rPr lang="da-DK" smtClean="0"/>
              <a:t>25/01/16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A0B4-2794-42D7-93B8-3E1DFE51CB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622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C020-1D0F-D74D-BCE9-19EE2BC5242A}" type="datetime1">
              <a:rPr lang="da-DK" smtClean="0"/>
              <a:t>25/01/16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A0B4-2794-42D7-93B8-3E1DFE51CB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018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9527-B3E6-F545-8A38-4B0E19F6BEC1}" type="datetime1">
              <a:rPr lang="da-DK" smtClean="0"/>
              <a:t>25/01/16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A0B4-2794-42D7-93B8-3E1DFE51CB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006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FDEFF-5775-664F-A6BB-FA78F87E1272}" type="datetime1">
              <a:rPr lang="da-DK" smtClean="0"/>
              <a:t>25/01/16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A0B4-2794-42D7-93B8-3E1DFE51CB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5321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4C0C-142A-9B4A-B20B-47834B102693}" type="datetime1">
              <a:rPr lang="da-DK" smtClean="0"/>
              <a:t>25/01/16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A0B4-2794-42D7-93B8-3E1DFE51CB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701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186C-7996-4343-BC85-C7111B3E3EF7}" type="datetime1">
              <a:rPr lang="da-DK" smtClean="0"/>
              <a:t>25/01/16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A0B4-2794-42D7-93B8-3E1DFE51CB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939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85EB-D7FA-9E45-8C96-786E8B596AE8}" type="datetime1">
              <a:rPr lang="da-DK" smtClean="0"/>
              <a:t>25/01/16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A0B4-2794-42D7-93B8-3E1DFE51CB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688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67B4-D067-0F40-8E07-285C5887FFB2}" type="datetime1">
              <a:rPr lang="da-DK" smtClean="0"/>
              <a:t>25/01/16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A0B4-2794-42D7-93B8-3E1DFE51CB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3611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BF4E1-BCB8-794D-94F3-629732CBE4DE}" type="datetime1">
              <a:rPr lang="da-DK" smtClean="0"/>
              <a:t>25/01/16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A0B4-2794-42D7-93B8-3E1DFE51CB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29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B069-C677-0746-9487-A71C82F67459}" type="datetime1">
              <a:rPr lang="da-DK" smtClean="0"/>
              <a:t>25/01/16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A0B4-2794-42D7-93B8-3E1DFE51CB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419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7AB9-206B-DC49-B25D-D68EB2C06E9E}" type="datetime1">
              <a:rPr lang="da-DK" smtClean="0"/>
              <a:t>25/01/16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A0B4-2794-42D7-93B8-3E1DFE51CB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265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CB441-32C2-E345-A874-BED851F5D147}" type="datetime1">
              <a:rPr lang="da-DK" smtClean="0"/>
              <a:t>25/01/16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Erik Laursen  PBL Academy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9A0B4-2794-42D7-93B8-3E1DFE51CB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489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dk/url?sa=i&amp;rct=j&amp;q=&amp;esrc=s&amp;source=images&amp;cd=&amp;cad=rja&amp;uact=8&amp;ved=0CAcQjRxqFQoTCOXyha3pnsgCFSLPcgodG_8I3g&amp;url=http://xray-delta.com/2011/10/12/dreyfus-model-a-richer-understanding-of-competency-building/&amp;psig=AFQjCNEnJTQc3gL0I3F7Jb_lHU256AuKjA&amp;ust=1443704726814648" TargetMode="External"/><Relationship Id="rId3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 smtClean="0"/>
              <a:t>Progression &amp; the PBL </a:t>
            </a:r>
            <a:r>
              <a:rPr lang="da-DK" b="1" dirty="0" err="1" smtClean="0"/>
              <a:t>Generic</a:t>
            </a:r>
            <a:r>
              <a:rPr lang="da-DK" b="1" dirty="0" smtClean="0"/>
              <a:t>  </a:t>
            </a:r>
            <a:r>
              <a:rPr lang="da-DK" b="1" dirty="0" err="1" smtClean="0"/>
              <a:t>Competencies</a:t>
            </a:r>
            <a:r>
              <a:rPr lang="da-DK" b="1" dirty="0" smtClean="0"/>
              <a:t/>
            </a:r>
            <a:br>
              <a:rPr lang="da-DK" b="1" dirty="0" smtClean="0"/>
            </a:br>
            <a:r>
              <a:rPr lang="da-DK" sz="3200" b="1" dirty="0" smtClean="0"/>
              <a:t>Models  &amp; </a:t>
            </a:r>
            <a:r>
              <a:rPr lang="da-DK" sz="3200" b="1" dirty="0" err="1" smtClean="0"/>
              <a:t>Assumtions</a:t>
            </a:r>
            <a:r>
              <a:rPr lang="da-DK" sz="3200" b="1" dirty="0" smtClean="0"/>
              <a:t> </a:t>
            </a:r>
            <a:endParaRPr lang="da-DK" b="1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Erik Laursen</a:t>
            </a:r>
          </a:p>
          <a:p>
            <a:r>
              <a:rPr lang="da-DK" dirty="0" smtClean="0"/>
              <a:t>PBL Academy Aalborg </a:t>
            </a:r>
            <a:r>
              <a:rPr lang="da-DK" dirty="0" err="1" smtClean="0"/>
              <a:t>University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30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err="1" smtClean="0"/>
              <a:t>Two</a:t>
            </a:r>
            <a:r>
              <a:rPr lang="da-DK" dirty="0" smtClean="0"/>
              <a:t> arguments  in </a:t>
            </a:r>
            <a:r>
              <a:rPr lang="da-DK" dirty="0" err="1" smtClean="0"/>
              <a:t>favour</a:t>
            </a:r>
            <a:r>
              <a:rPr lang="da-DK" dirty="0" smtClean="0"/>
              <a:t> of  the </a:t>
            </a:r>
            <a:r>
              <a:rPr lang="da-DK" dirty="0" err="1" smtClean="0"/>
              <a:t>necessity</a:t>
            </a:r>
            <a:r>
              <a:rPr lang="da-DK" dirty="0" smtClean="0"/>
              <a:t> of </a:t>
            </a:r>
            <a:r>
              <a:rPr lang="da-DK" dirty="0" err="1" smtClean="0"/>
              <a:t>order</a:t>
            </a:r>
            <a:r>
              <a:rPr lang="da-DK" dirty="0" smtClean="0"/>
              <a:t> 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a-DK" b="1" dirty="0" smtClean="0"/>
              <a:t>1. The </a:t>
            </a:r>
            <a:r>
              <a:rPr lang="da-DK" b="1" dirty="0" err="1" smtClean="0"/>
              <a:t>Requirement</a:t>
            </a:r>
            <a:r>
              <a:rPr lang="da-DK" b="1" dirty="0" smtClean="0"/>
              <a:t>  </a:t>
            </a:r>
            <a:r>
              <a:rPr lang="da-DK" b="1" dirty="0"/>
              <a:t>A</a:t>
            </a:r>
            <a:r>
              <a:rPr lang="da-DK" b="1" dirty="0" smtClean="0"/>
              <a:t>rgument</a:t>
            </a:r>
            <a:r>
              <a:rPr lang="da-DK" b="1" dirty="0"/>
              <a:t>: </a:t>
            </a:r>
            <a:endParaRPr lang="da-DK" b="1" dirty="0" smtClean="0"/>
          </a:p>
          <a:p>
            <a:pPr marL="0" indent="0">
              <a:buNone/>
            </a:pPr>
            <a:r>
              <a:rPr lang="da-DK" dirty="0" smtClean="0"/>
              <a:t>the </a:t>
            </a:r>
            <a:r>
              <a:rPr lang="da-DK" dirty="0" err="1"/>
              <a:t>acquisition</a:t>
            </a:r>
            <a:r>
              <a:rPr lang="da-DK" dirty="0"/>
              <a:t> of a </a:t>
            </a:r>
            <a:r>
              <a:rPr lang="da-DK" dirty="0" err="1"/>
              <a:t>particular</a:t>
            </a:r>
            <a:r>
              <a:rPr lang="da-DK" dirty="0"/>
              <a:t> </a:t>
            </a:r>
            <a:r>
              <a:rPr lang="da-DK" dirty="0" err="1"/>
              <a:t>knowledge</a:t>
            </a:r>
            <a:r>
              <a:rPr lang="da-DK" dirty="0"/>
              <a:t> or </a:t>
            </a:r>
            <a:r>
              <a:rPr lang="da-DK" dirty="0" err="1"/>
              <a:t>skill</a:t>
            </a:r>
            <a:r>
              <a:rPr lang="da-DK" dirty="0"/>
              <a:t> x </a:t>
            </a:r>
            <a:r>
              <a:rPr lang="da-DK" dirty="0" err="1"/>
              <a:t>should</a:t>
            </a:r>
            <a:r>
              <a:rPr lang="da-DK" dirty="0"/>
              <a:t> '</a:t>
            </a:r>
            <a:r>
              <a:rPr lang="da-DK" dirty="0" err="1"/>
              <a:t>come</a:t>
            </a:r>
            <a:r>
              <a:rPr lang="da-DK" dirty="0"/>
              <a:t> </a:t>
            </a:r>
            <a:r>
              <a:rPr lang="da-DK" dirty="0" err="1"/>
              <a:t>before</a:t>
            </a:r>
            <a:r>
              <a:rPr lang="da-DK" dirty="0"/>
              <a:t>' y, </a:t>
            </a:r>
            <a:r>
              <a:rPr lang="da-DK" dirty="0" err="1"/>
              <a:t>because</a:t>
            </a:r>
            <a:r>
              <a:rPr lang="da-DK" dirty="0"/>
              <a:t> the </a:t>
            </a:r>
            <a:r>
              <a:rPr lang="da-DK" dirty="0" err="1"/>
              <a:t>acquisition</a:t>
            </a:r>
            <a:r>
              <a:rPr lang="da-DK" dirty="0"/>
              <a:t> of y, so to speak '</a:t>
            </a:r>
            <a:r>
              <a:rPr lang="da-DK" dirty="0" err="1"/>
              <a:t>requires</a:t>
            </a:r>
            <a:r>
              <a:rPr lang="da-DK" dirty="0"/>
              <a:t>' the </a:t>
            </a:r>
            <a:r>
              <a:rPr lang="da-DK" dirty="0" err="1"/>
              <a:t>previous</a:t>
            </a:r>
            <a:r>
              <a:rPr lang="da-DK" dirty="0"/>
              <a:t> </a:t>
            </a:r>
            <a:r>
              <a:rPr lang="da-DK" dirty="0" err="1"/>
              <a:t>acquisition</a:t>
            </a:r>
            <a:r>
              <a:rPr lang="da-DK" dirty="0"/>
              <a:t> of </a:t>
            </a:r>
            <a:r>
              <a:rPr lang="da-DK" dirty="0" smtClean="0"/>
              <a:t>x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2. </a:t>
            </a:r>
            <a:r>
              <a:rPr lang="da-DK" b="1" dirty="0" smtClean="0"/>
              <a:t>The </a:t>
            </a:r>
            <a:r>
              <a:rPr lang="da-DK" b="1" dirty="0" err="1"/>
              <a:t>C</a:t>
            </a:r>
            <a:r>
              <a:rPr lang="da-DK" b="1" dirty="0" err="1" smtClean="0"/>
              <a:t>omplexity</a:t>
            </a:r>
            <a:r>
              <a:rPr lang="da-DK" b="1" dirty="0" smtClean="0"/>
              <a:t> </a:t>
            </a:r>
            <a:r>
              <a:rPr lang="da-DK" b="1" dirty="0"/>
              <a:t>A</a:t>
            </a:r>
            <a:r>
              <a:rPr lang="da-DK" b="1" dirty="0" smtClean="0"/>
              <a:t>rgument</a:t>
            </a:r>
            <a:r>
              <a:rPr lang="da-DK" dirty="0"/>
              <a:t>: 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The </a:t>
            </a:r>
            <a:r>
              <a:rPr lang="da-DK" dirty="0" err="1" smtClean="0"/>
              <a:t>advanced</a:t>
            </a:r>
            <a:r>
              <a:rPr lang="da-DK" dirty="0" smtClean="0"/>
              <a:t> elements </a:t>
            </a:r>
            <a:r>
              <a:rPr lang="da-DK" dirty="0"/>
              <a:t>of a </a:t>
            </a:r>
            <a:r>
              <a:rPr lang="da-DK" dirty="0" err="1"/>
              <a:t>necessary</a:t>
            </a:r>
            <a:r>
              <a:rPr lang="da-DK" dirty="0"/>
              <a:t> </a:t>
            </a:r>
            <a:r>
              <a:rPr lang="da-DK" dirty="0" err="1"/>
              <a:t>learning</a:t>
            </a:r>
            <a:r>
              <a:rPr lang="da-DK" dirty="0"/>
              <a:t> </a:t>
            </a:r>
            <a:r>
              <a:rPr lang="da-DK" dirty="0" err="1" smtClean="0"/>
              <a:t>order</a:t>
            </a:r>
            <a:r>
              <a:rPr lang="da-DK" dirty="0" smtClean="0"/>
              <a:t> not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constitute</a:t>
            </a:r>
            <a:r>
              <a:rPr lang="da-DK" dirty="0"/>
              <a:t> a '</a:t>
            </a:r>
            <a:r>
              <a:rPr lang="da-DK" dirty="0" err="1"/>
              <a:t>precondition</a:t>
            </a:r>
            <a:r>
              <a:rPr lang="da-DK" dirty="0"/>
              <a:t>' for the </a:t>
            </a:r>
            <a:r>
              <a:rPr lang="da-DK" dirty="0" err="1"/>
              <a:t>following</a:t>
            </a:r>
            <a:r>
              <a:rPr lang="da-DK" dirty="0"/>
              <a:t> </a:t>
            </a:r>
            <a:r>
              <a:rPr lang="da-DK" dirty="0" smtClean="0"/>
              <a:t>items, </a:t>
            </a:r>
            <a:r>
              <a:rPr lang="da-DK" dirty="0"/>
              <a:t>but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regarded</a:t>
            </a:r>
            <a:r>
              <a:rPr lang="da-DK" dirty="0"/>
              <a:t> as more '</a:t>
            </a:r>
            <a:r>
              <a:rPr lang="da-DK" dirty="0" err="1" smtClean="0"/>
              <a:t>elementary</a:t>
            </a:r>
            <a:r>
              <a:rPr lang="da-DK" dirty="0" smtClean="0"/>
              <a:t>’ or  </a:t>
            </a:r>
            <a:r>
              <a:rPr lang="da-DK" dirty="0"/>
              <a:t>'fundamental' </a:t>
            </a:r>
            <a:r>
              <a:rPr lang="da-DK" dirty="0" err="1"/>
              <a:t>than</a:t>
            </a:r>
            <a:r>
              <a:rPr lang="da-DK" dirty="0"/>
              <a:t> the </a:t>
            </a:r>
            <a:r>
              <a:rPr lang="da-DK" dirty="0" err="1"/>
              <a:t>subsequent</a:t>
            </a:r>
            <a:r>
              <a:rPr lang="da-DK" dirty="0"/>
              <a:t>, more '</a:t>
            </a:r>
            <a:r>
              <a:rPr lang="da-DK" dirty="0" err="1"/>
              <a:t>complex</a:t>
            </a:r>
            <a:r>
              <a:rPr lang="da-DK" dirty="0"/>
              <a:t>' element.</a:t>
            </a:r>
          </a:p>
          <a:p>
            <a:r>
              <a:rPr lang="da-DK" dirty="0" smtClean="0"/>
              <a:t>This  </a:t>
            </a:r>
            <a:r>
              <a:rPr lang="da-DK" dirty="0" err="1" smtClean="0"/>
              <a:t>includes</a:t>
            </a:r>
            <a:r>
              <a:rPr lang="da-DK" dirty="0" smtClean="0"/>
              <a:t> the  </a:t>
            </a:r>
            <a:r>
              <a:rPr lang="da-DK" dirty="0" err="1"/>
              <a:t>idea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complex</a:t>
            </a:r>
            <a:r>
              <a:rPr lang="da-DK" dirty="0"/>
              <a:t> </a:t>
            </a:r>
            <a:r>
              <a:rPr lang="da-DK" dirty="0" err="1"/>
              <a:t>learning</a:t>
            </a:r>
            <a:r>
              <a:rPr lang="da-DK" dirty="0"/>
              <a:t> elements </a:t>
            </a:r>
            <a:r>
              <a:rPr lang="da-DK" dirty="0" err="1"/>
              <a:t>require</a:t>
            </a:r>
            <a:r>
              <a:rPr lang="da-DK" dirty="0"/>
              <a:t> a more </a:t>
            </a:r>
            <a:r>
              <a:rPr lang="da-DK" i="1" dirty="0" err="1"/>
              <a:t>advanced</a:t>
            </a:r>
            <a:r>
              <a:rPr lang="da-DK" i="1" dirty="0"/>
              <a:t> students</a:t>
            </a:r>
            <a:r>
              <a:rPr lang="da-DK" dirty="0"/>
              <a:t>, </a:t>
            </a:r>
            <a:r>
              <a:rPr lang="da-DK" dirty="0" err="1"/>
              <a:t>while</a:t>
            </a:r>
            <a:r>
              <a:rPr lang="da-DK" dirty="0"/>
              <a:t> the most </a:t>
            </a:r>
            <a:r>
              <a:rPr lang="da-DK" dirty="0" err="1"/>
              <a:t>basic</a:t>
            </a:r>
            <a:r>
              <a:rPr lang="da-DK" dirty="0"/>
              <a:t> </a:t>
            </a:r>
            <a:r>
              <a:rPr lang="da-DK" dirty="0" err="1"/>
              <a:t>learning</a:t>
            </a:r>
            <a:r>
              <a:rPr lang="da-DK" dirty="0"/>
              <a:t> elements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assimilated</a:t>
            </a:r>
            <a:r>
              <a:rPr lang="da-DK" dirty="0"/>
              <a:t> by the </a:t>
            </a:r>
            <a:r>
              <a:rPr lang="da-DK" dirty="0" err="1"/>
              <a:t>unprepared</a:t>
            </a:r>
            <a:r>
              <a:rPr lang="da-DK" dirty="0"/>
              <a:t>, but </a:t>
            </a:r>
            <a:r>
              <a:rPr lang="da-DK" dirty="0" err="1"/>
              <a:t>tenacious</a:t>
            </a:r>
            <a:r>
              <a:rPr lang="da-DK" dirty="0"/>
              <a:t> and </a:t>
            </a:r>
            <a:r>
              <a:rPr lang="da-DK" dirty="0" err="1"/>
              <a:t>motivated</a:t>
            </a:r>
            <a:r>
              <a:rPr lang="da-DK" dirty="0"/>
              <a:t> students.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1412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The </a:t>
            </a:r>
            <a:r>
              <a:rPr lang="da-DK" smtClean="0"/>
              <a:t>legitimacy</a:t>
            </a:r>
            <a:r>
              <a:rPr lang="da-DK" smtClean="0"/>
              <a:t> </a:t>
            </a:r>
            <a:r>
              <a:rPr lang="da-DK" dirty="0" smtClean="0"/>
              <a:t>of the </a:t>
            </a:r>
            <a:r>
              <a:rPr lang="da-DK" dirty="0" err="1" smtClean="0"/>
              <a:t>two</a:t>
            </a:r>
            <a:r>
              <a:rPr lang="da-DK" dirty="0" smtClean="0"/>
              <a:t> arguments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b="1" dirty="0" smtClean="0"/>
              <a:t>The </a:t>
            </a:r>
            <a:r>
              <a:rPr lang="da-DK" b="1" dirty="0" err="1" smtClean="0"/>
              <a:t>requirement</a:t>
            </a:r>
            <a:r>
              <a:rPr lang="da-DK" b="1" dirty="0" smtClean="0"/>
              <a:t> argument   </a:t>
            </a:r>
            <a:r>
              <a:rPr lang="da-DK" dirty="0" smtClean="0"/>
              <a:t>Is </a:t>
            </a:r>
            <a:r>
              <a:rPr lang="da-DK" dirty="0" err="1" smtClean="0"/>
              <a:t>typically</a:t>
            </a:r>
            <a:r>
              <a:rPr lang="da-DK" dirty="0" smtClean="0"/>
              <a:t> </a:t>
            </a:r>
            <a:r>
              <a:rPr lang="da-DK" dirty="0" err="1"/>
              <a:t>based</a:t>
            </a:r>
            <a:r>
              <a:rPr lang="da-DK" dirty="0"/>
              <a:t> on practical </a:t>
            </a:r>
            <a:r>
              <a:rPr lang="da-DK" dirty="0" err="1"/>
              <a:t>experience</a:t>
            </a:r>
            <a:r>
              <a:rPr lang="da-DK" dirty="0"/>
              <a:t> (it is </a:t>
            </a:r>
            <a:r>
              <a:rPr lang="da-DK" dirty="0" err="1"/>
              <a:t>difficult</a:t>
            </a:r>
            <a:r>
              <a:rPr lang="da-DK" dirty="0"/>
              <a:t> to </a:t>
            </a:r>
            <a:r>
              <a:rPr lang="da-DK" dirty="0" err="1"/>
              <a:t>teach</a:t>
            </a:r>
            <a:r>
              <a:rPr lang="da-DK" dirty="0"/>
              <a:t> </a:t>
            </a:r>
            <a:r>
              <a:rPr lang="da-DK" dirty="0" err="1"/>
              <a:t>children</a:t>
            </a:r>
            <a:r>
              <a:rPr lang="da-DK" dirty="0"/>
              <a:t> to </a:t>
            </a:r>
            <a:r>
              <a:rPr lang="da-DK" dirty="0" err="1"/>
              <a:t>divide</a:t>
            </a:r>
            <a:r>
              <a:rPr lang="da-DK" dirty="0"/>
              <a:t>, </a:t>
            </a:r>
            <a:r>
              <a:rPr lang="da-DK" dirty="0" err="1"/>
              <a:t>if</a:t>
            </a:r>
            <a:r>
              <a:rPr lang="da-DK" dirty="0"/>
              <a:t> </a:t>
            </a:r>
            <a:r>
              <a:rPr lang="da-DK" dirty="0" err="1"/>
              <a:t>they</a:t>
            </a:r>
            <a:r>
              <a:rPr lang="da-DK" dirty="0"/>
              <a:t> have not </a:t>
            </a:r>
            <a:r>
              <a:rPr lang="da-DK" dirty="0" err="1"/>
              <a:t>previously</a:t>
            </a:r>
            <a:r>
              <a:rPr lang="da-DK" dirty="0"/>
              <a:t> </a:t>
            </a:r>
            <a:r>
              <a:rPr lang="da-DK" dirty="0" err="1" smtClean="0"/>
              <a:t>learned</a:t>
            </a:r>
            <a:r>
              <a:rPr lang="da-DK" dirty="0"/>
              <a:t> </a:t>
            </a:r>
            <a:r>
              <a:rPr lang="da-DK" dirty="0" smtClean="0"/>
              <a:t>addition  </a:t>
            </a:r>
            <a:r>
              <a:rPr lang="da-DK" dirty="0"/>
              <a:t>) </a:t>
            </a:r>
            <a:r>
              <a:rPr lang="da-DK" dirty="0" smtClean="0"/>
              <a:t>and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normally</a:t>
            </a:r>
            <a:r>
              <a:rPr lang="da-DK" dirty="0" smtClean="0"/>
              <a:t> </a:t>
            </a:r>
            <a:r>
              <a:rPr lang="da-DK" dirty="0" err="1" smtClean="0"/>
              <a:t>accepted</a:t>
            </a:r>
            <a:r>
              <a:rPr lang="da-DK" dirty="0" smtClean="0"/>
              <a:t> </a:t>
            </a:r>
            <a:r>
              <a:rPr lang="da-DK" dirty="0" err="1" smtClean="0"/>
              <a:t>without</a:t>
            </a:r>
            <a:r>
              <a:rPr lang="da-DK" dirty="0" smtClean="0"/>
              <a:t> </a:t>
            </a:r>
            <a:r>
              <a:rPr lang="da-DK" dirty="0" err="1" smtClean="0"/>
              <a:t>too</a:t>
            </a:r>
            <a:r>
              <a:rPr lang="da-DK" dirty="0" smtClean="0"/>
              <a:t> </a:t>
            </a:r>
            <a:r>
              <a:rPr lang="da-DK" dirty="0" err="1" smtClean="0"/>
              <a:t>much</a:t>
            </a:r>
            <a:r>
              <a:rPr lang="da-DK" dirty="0" smtClean="0"/>
              <a:t> </a:t>
            </a:r>
            <a:r>
              <a:rPr lang="da-DK" dirty="0" err="1" smtClean="0"/>
              <a:t>discussion</a:t>
            </a:r>
            <a:r>
              <a:rPr lang="da-DK" dirty="0" smtClean="0"/>
              <a:t> .</a:t>
            </a:r>
            <a:endParaRPr lang="da-DK" dirty="0"/>
          </a:p>
          <a:p>
            <a:r>
              <a:rPr lang="da-DK" b="1" dirty="0" smtClean="0"/>
              <a:t>The </a:t>
            </a:r>
            <a:r>
              <a:rPr lang="da-DK" b="1" dirty="0" err="1" smtClean="0"/>
              <a:t>Complexity</a:t>
            </a:r>
            <a:r>
              <a:rPr lang="da-DK" b="1" dirty="0" smtClean="0"/>
              <a:t> Argument </a:t>
            </a:r>
            <a:r>
              <a:rPr lang="da-DK" dirty="0" smtClean="0"/>
              <a:t>is </a:t>
            </a:r>
            <a:r>
              <a:rPr lang="da-DK" dirty="0" err="1"/>
              <a:t>typically</a:t>
            </a:r>
            <a:r>
              <a:rPr lang="da-DK" dirty="0"/>
              <a:t> </a:t>
            </a:r>
            <a:r>
              <a:rPr lang="da-DK" dirty="0" err="1"/>
              <a:t>based</a:t>
            </a:r>
            <a:r>
              <a:rPr lang="da-DK" dirty="0"/>
              <a:t> on </a:t>
            </a:r>
            <a:r>
              <a:rPr lang="da-DK" dirty="0" err="1"/>
              <a:t>theoretical</a:t>
            </a:r>
            <a:r>
              <a:rPr lang="da-DK" dirty="0"/>
              <a:t> and </a:t>
            </a:r>
            <a:r>
              <a:rPr lang="da-DK" dirty="0" err="1"/>
              <a:t>scholastic</a:t>
            </a:r>
            <a:r>
              <a:rPr lang="da-DK" dirty="0"/>
              <a:t> </a:t>
            </a:r>
            <a:r>
              <a:rPr lang="da-DK" dirty="0" err="1" smtClean="0"/>
              <a:t>assumtions</a:t>
            </a:r>
            <a:r>
              <a:rPr lang="da-DK" dirty="0" smtClean="0"/>
              <a:t> and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often</a:t>
            </a:r>
            <a:r>
              <a:rPr lang="da-DK" dirty="0"/>
              <a:t> the </a:t>
            </a:r>
            <a:r>
              <a:rPr lang="da-DK" dirty="0" err="1"/>
              <a:t>subject</a:t>
            </a:r>
            <a:r>
              <a:rPr lang="da-DK" dirty="0"/>
              <a:t> of </a:t>
            </a:r>
            <a:r>
              <a:rPr lang="da-DK" dirty="0" err="1"/>
              <a:t>discussion</a:t>
            </a:r>
            <a:r>
              <a:rPr lang="da-DK" dirty="0"/>
              <a:t> and </a:t>
            </a:r>
            <a:r>
              <a:rPr lang="da-DK" dirty="0" err="1"/>
              <a:t>criticism</a:t>
            </a:r>
            <a:r>
              <a:rPr lang="da-DK" dirty="0"/>
              <a:t>. Eg. In </a:t>
            </a:r>
            <a:r>
              <a:rPr lang="da-DK" dirty="0" err="1"/>
              <a:t>connection</a:t>
            </a:r>
            <a:r>
              <a:rPr lang="da-DK" dirty="0"/>
              <a:t> with </a:t>
            </a:r>
            <a:r>
              <a:rPr lang="da-DK" dirty="0" err="1"/>
              <a:t>Bloom's</a:t>
            </a:r>
            <a:r>
              <a:rPr lang="da-DK" dirty="0"/>
              <a:t> </a:t>
            </a:r>
            <a:r>
              <a:rPr lang="da-DK" dirty="0" err="1"/>
              <a:t>Taxonomy</a:t>
            </a:r>
            <a:r>
              <a:rPr lang="da-DK" dirty="0"/>
              <a:t> </a:t>
            </a:r>
            <a:r>
              <a:rPr lang="da-DK" dirty="0" smtClean="0"/>
              <a:t>.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8088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3. </a:t>
            </a:r>
            <a:r>
              <a:rPr lang="da-DK" dirty="0" err="1" smtClean="0"/>
              <a:t>What</a:t>
            </a:r>
            <a:r>
              <a:rPr lang="da-DK" dirty="0" smtClean="0"/>
              <a:t> is A ”</a:t>
            </a:r>
            <a:r>
              <a:rPr lang="da-DK" dirty="0" err="1" smtClean="0"/>
              <a:t>good</a:t>
            </a:r>
            <a:r>
              <a:rPr lang="da-DK" dirty="0" smtClean="0"/>
              <a:t> model” for the progression in the </a:t>
            </a:r>
            <a:r>
              <a:rPr lang="da-DK" dirty="0" err="1" smtClean="0"/>
              <a:t>pbl</a:t>
            </a:r>
            <a:r>
              <a:rPr lang="da-DK" dirty="0" smtClean="0"/>
              <a:t> </a:t>
            </a:r>
            <a:r>
              <a:rPr lang="da-DK" dirty="0" err="1" smtClean="0"/>
              <a:t>generic</a:t>
            </a:r>
            <a:r>
              <a:rPr lang="da-DK" dirty="0" smtClean="0"/>
              <a:t> </a:t>
            </a:r>
            <a:r>
              <a:rPr lang="da-DK" dirty="0" err="1" smtClean="0"/>
              <a:t>competencies</a:t>
            </a:r>
            <a:r>
              <a:rPr lang="da-DK" dirty="0" smtClean="0"/>
              <a:t> ?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2516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 smtClean="0"/>
              <a:t>Progression by </a:t>
            </a:r>
            <a:r>
              <a:rPr lang="da-DK" b="1" dirty="0" err="1" smtClean="0"/>
              <a:t>adding</a:t>
            </a:r>
            <a:r>
              <a:rPr lang="da-DK" b="1" dirty="0" smtClean="0"/>
              <a:t> new elements</a:t>
            </a:r>
            <a:br>
              <a:rPr lang="da-DK" b="1" dirty="0" smtClean="0"/>
            </a:br>
            <a:r>
              <a:rPr lang="da-DK" b="1" dirty="0" smtClean="0"/>
              <a:t>Blooms </a:t>
            </a:r>
            <a:r>
              <a:rPr lang="da-DK" b="1" dirty="0" err="1" smtClean="0"/>
              <a:t>taxonomy</a:t>
            </a:r>
            <a:endParaRPr lang="da-DK" b="1" dirty="0"/>
          </a:p>
        </p:txBody>
      </p:sp>
      <p:pic>
        <p:nvPicPr>
          <p:cNvPr id="4" name="Pladsholder til indhol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02" b="9402"/>
          <a:stretch>
            <a:fillRect/>
          </a:stretch>
        </p:blipFill>
        <p:spPr bwMode="auto">
          <a:xfrm>
            <a:off x="457200" y="1639341"/>
            <a:ext cx="8229600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3144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b="1" dirty="0"/>
              <a:t>Novice</a:t>
            </a:r>
            <a:r>
              <a:rPr lang="en-US" dirty="0"/>
              <a:t> Context free </a:t>
            </a:r>
            <a:r>
              <a:rPr lang="en-US" dirty="0" smtClean="0"/>
              <a:t>. Rule following. None </a:t>
            </a:r>
            <a:r>
              <a:rPr lang="en-US" dirty="0"/>
              <a:t>Analytic Detached</a:t>
            </a:r>
            <a:endParaRPr lang="da-DK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2</a:t>
            </a:r>
            <a:r>
              <a:rPr lang="en-US" b="1" dirty="0"/>
              <a:t>. Advanced beginner</a:t>
            </a:r>
            <a:r>
              <a:rPr lang="en-US" dirty="0"/>
              <a:t> Context free and </a:t>
            </a:r>
            <a:r>
              <a:rPr lang="en-US" dirty="0" smtClean="0"/>
              <a:t>situational. </a:t>
            </a:r>
            <a:r>
              <a:rPr lang="en-US" dirty="0"/>
              <a:t>None </a:t>
            </a:r>
            <a:r>
              <a:rPr lang="en-US" dirty="0" smtClean="0"/>
              <a:t>Analytic. </a:t>
            </a:r>
            <a:r>
              <a:rPr lang="en-US" dirty="0"/>
              <a:t>Detached</a:t>
            </a:r>
            <a:endParaRPr lang="da-DK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3</a:t>
            </a:r>
            <a:r>
              <a:rPr lang="en-US" b="1" dirty="0"/>
              <a:t>. Competent</a:t>
            </a:r>
            <a:r>
              <a:rPr lang="en-US" dirty="0"/>
              <a:t> Context free and </a:t>
            </a:r>
            <a:r>
              <a:rPr lang="en-US" dirty="0" smtClean="0"/>
              <a:t>situational.</a:t>
            </a:r>
          </a:p>
          <a:p>
            <a:pPr marL="0" indent="0">
              <a:buNone/>
            </a:pPr>
            <a:r>
              <a:rPr lang="en-US" dirty="0" smtClean="0"/>
              <a:t> Chosen.  Analytic  detached </a:t>
            </a:r>
            <a:r>
              <a:rPr lang="en-US" dirty="0"/>
              <a:t>understanding and deciding</a:t>
            </a:r>
            <a:r>
              <a:rPr lang="en-US" dirty="0" smtClean="0"/>
              <a:t>;</a:t>
            </a:r>
            <a:r>
              <a:rPr lang="en-US" dirty="0"/>
              <a:t> involved outcome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en-US" b="1" dirty="0" smtClean="0"/>
              <a:t>4</a:t>
            </a:r>
            <a:r>
              <a:rPr lang="en-US" b="1" dirty="0"/>
              <a:t>. Proficient</a:t>
            </a:r>
            <a:r>
              <a:rPr lang="en-US" dirty="0"/>
              <a:t> Context free and </a:t>
            </a:r>
            <a:r>
              <a:rPr lang="en-US" dirty="0" smtClean="0"/>
              <a:t>situational. Experienced, </a:t>
            </a:r>
            <a:r>
              <a:rPr lang="en-US" dirty="0"/>
              <a:t>Analytic Involved understanding; </a:t>
            </a:r>
            <a:r>
              <a:rPr lang="en-US" dirty="0" smtClean="0"/>
              <a:t>detached</a:t>
            </a:r>
            <a:r>
              <a:rPr lang="da-DK" dirty="0"/>
              <a:t> </a:t>
            </a:r>
            <a:r>
              <a:rPr lang="en-US" dirty="0" smtClean="0"/>
              <a:t>deciding</a:t>
            </a:r>
            <a:endParaRPr lang="da-DK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5</a:t>
            </a:r>
            <a:r>
              <a:rPr lang="en-US" b="1" dirty="0"/>
              <a:t>. Expert</a:t>
            </a:r>
            <a:r>
              <a:rPr lang="en-US" dirty="0"/>
              <a:t> Context free and situational </a:t>
            </a:r>
            <a:r>
              <a:rPr lang="en-US" dirty="0" smtClean="0"/>
              <a:t>Experienced. </a:t>
            </a:r>
            <a:r>
              <a:rPr lang="en-US" dirty="0"/>
              <a:t>Intuitive Involved</a:t>
            </a:r>
            <a:endParaRPr lang="da-DK" dirty="0"/>
          </a:p>
          <a:p>
            <a:pPr marL="0" indent="0">
              <a:buNone/>
            </a:pPr>
            <a:r>
              <a:rPr lang="en-US" dirty="0"/>
              <a:t> </a:t>
            </a:r>
            <a:endParaRPr lang="da-DK" dirty="0"/>
          </a:p>
          <a:p>
            <a:endParaRPr lang="da-DK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a-DK" sz="4000" b="1" dirty="0" smtClean="0"/>
              <a:t>Progression  by the growing  </a:t>
            </a:r>
            <a:r>
              <a:rPr lang="da-DK" sz="4000" b="1" dirty="0" err="1" smtClean="0"/>
              <a:t>complexity</a:t>
            </a:r>
            <a:r>
              <a:rPr lang="da-DK" sz="4000" b="1" dirty="0" smtClean="0"/>
              <a:t> of the elements</a:t>
            </a:r>
            <a:br>
              <a:rPr lang="da-DK" sz="4000" b="1" dirty="0" smtClean="0"/>
            </a:br>
            <a:r>
              <a:rPr lang="da-DK" sz="3100" dirty="0" smtClean="0"/>
              <a:t>The </a:t>
            </a:r>
            <a:r>
              <a:rPr lang="da-DK" sz="3100" dirty="0" err="1" smtClean="0"/>
              <a:t>Dreyfus</a:t>
            </a:r>
            <a:r>
              <a:rPr lang="da-DK" sz="3100" dirty="0" smtClean="0"/>
              <a:t> Model</a:t>
            </a:r>
            <a:endParaRPr lang="da-DK" sz="31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7271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The </a:t>
            </a:r>
            <a:r>
              <a:rPr lang="da-DK" dirty="0" err="1" smtClean="0"/>
              <a:t>Dreyfus</a:t>
            </a:r>
            <a:r>
              <a:rPr lang="da-DK" dirty="0" smtClean="0"/>
              <a:t> Model</a:t>
            </a:r>
            <a:endParaRPr lang="da-DK" dirty="0"/>
          </a:p>
        </p:txBody>
      </p:sp>
      <p:pic>
        <p:nvPicPr>
          <p:cNvPr id="4" name="Pladsholder til indhold 3" descr="http://xraydelta.files.wordpress.com/2011/10/dreyfus-model-01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76" y="2686653"/>
            <a:ext cx="8156448" cy="23530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792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 An </a:t>
            </a:r>
            <a:r>
              <a:rPr lang="da-DK" dirty="0" err="1"/>
              <a:t>o</a:t>
            </a:r>
            <a:r>
              <a:rPr lang="da-DK" dirty="0" err="1" smtClean="0"/>
              <a:t>ften</a:t>
            </a:r>
            <a:r>
              <a:rPr lang="da-DK" dirty="0" smtClean="0"/>
              <a:t> </a:t>
            </a:r>
            <a:r>
              <a:rPr lang="da-DK" dirty="0" err="1" smtClean="0"/>
              <a:t>overlooked</a:t>
            </a:r>
            <a:r>
              <a:rPr lang="da-DK" dirty="0" smtClean="0"/>
              <a:t> </a:t>
            </a:r>
            <a:r>
              <a:rPr lang="da-DK" dirty="0" err="1" smtClean="0"/>
              <a:t>aspects</a:t>
            </a:r>
            <a:r>
              <a:rPr lang="da-DK" dirty="0" smtClean="0"/>
              <a:t> of the PBL Model is…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The </a:t>
            </a:r>
            <a:r>
              <a:rPr lang="da-DK" dirty="0" err="1" smtClean="0"/>
              <a:t>totality</a:t>
            </a:r>
            <a:r>
              <a:rPr lang="da-DK" dirty="0" smtClean="0"/>
              <a:t> of all  </a:t>
            </a:r>
            <a:r>
              <a:rPr lang="da-DK" dirty="0"/>
              <a:t>PBL </a:t>
            </a:r>
            <a:r>
              <a:rPr lang="da-DK" dirty="0" smtClean="0"/>
              <a:t>– </a:t>
            </a:r>
            <a:r>
              <a:rPr lang="da-DK" dirty="0" err="1" smtClean="0"/>
              <a:t>generic</a:t>
            </a:r>
            <a:r>
              <a:rPr lang="da-DK" dirty="0" smtClean="0"/>
              <a:t> </a:t>
            </a:r>
            <a:r>
              <a:rPr lang="da-DK" dirty="0" err="1" smtClean="0"/>
              <a:t>Competencies</a:t>
            </a:r>
            <a:r>
              <a:rPr lang="da-DK" dirty="0" smtClean="0"/>
              <a:t> is </a:t>
            </a:r>
            <a:r>
              <a:rPr lang="da-DK" dirty="0" err="1" smtClean="0"/>
              <a:t>assumed</a:t>
            </a:r>
            <a:r>
              <a:rPr lang="da-DK" dirty="0" smtClean="0"/>
              <a:t> to </a:t>
            </a:r>
            <a:r>
              <a:rPr lang="da-DK" dirty="0" err="1" smtClean="0"/>
              <a:t>be</a:t>
            </a:r>
            <a:r>
              <a:rPr lang="da-DK" dirty="0" smtClean="0"/>
              <a:t>  </a:t>
            </a:r>
            <a:r>
              <a:rPr lang="da-DK" dirty="0" err="1" smtClean="0"/>
              <a:t>learned</a:t>
            </a:r>
            <a:r>
              <a:rPr lang="da-DK" dirty="0" smtClean="0"/>
              <a:t> (to </a:t>
            </a:r>
            <a:r>
              <a:rPr lang="da-DK" dirty="0" err="1" smtClean="0"/>
              <a:t>some</a:t>
            </a:r>
            <a:r>
              <a:rPr lang="da-DK" dirty="0" smtClean="0"/>
              <a:t> </a:t>
            </a:r>
            <a:r>
              <a:rPr lang="da-DK" dirty="0" err="1" smtClean="0"/>
              <a:t>extent</a:t>
            </a:r>
            <a:r>
              <a:rPr lang="da-DK" dirty="0" smtClean="0"/>
              <a:t>) from the </a:t>
            </a:r>
            <a:r>
              <a:rPr lang="da-DK" dirty="0" err="1" smtClean="0"/>
              <a:t>very</a:t>
            </a:r>
            <a:r>
              <a:rPr lang="da-DK" dirty="0" smtClean="0"/>
              <a:t> start of the studies.. </a:t>
            </a:r>
            <a:r>
              <a:rPr lang="da-DK" dirty="0"/>
              <a:t>( 1.semester </a:t>
            </a:r>
            <a:r>
              <a:rPr lang="da-DK" dirty="0" err="1"/>
              <a:t>project</a:t>
            </a:r>
            <a:r>
              <a:rPr lang="da-DK" dirty="0"/>
              <a:t> is </a:t>
            </a:r>
            <a:r>
              <a:rPr lang="da-DK" dirty="0" err="1"/>
              <a:t>typically</a:t>
            </a:r>
            <a:r>
              <a:rPr lang="da-DK" dirty="0"/>
              <a:t> </a:t>
            </a:r>
            <a:r>
              <a:rPr lang="da-DK" dirty="0" smtClean="0"/>
              <a:t> </a:t>
            </a:r>
            <a:r>
              <a:rPr lang="da-DK" dirty="0" err="1" smtClean="0"/>
              <a:t>planned</a:t>
            </a:r>
            <a:r>
              <a:rPr lang="da-DK" dirty="0" smtClean="0"/>
              <a:t>  </a:t>
            </a:r>
            <a:r>
              <a:rPr lang="da-DK" dirty="0"/>
              <a:t>as a " mini </a:t>
            </a:r>
            <a:r>
              <a:rPr lang="da-DK" dirty="0" smtClean="0"/>
              <a:t>research </a:t>
            </a:r>
            <a:r>
              <a:rPr lang="da-DK" dirty="0" err="1" smtClean="0"/>
              <a:t>project</a:t>
            </a:r>
            <a:r>
              <a:rPr lang="da-DK" dirty="0" smtClean="0"/>
              <a:t> </a:t>
            </a:r>
            <a:r>
              <a:rPr lang="da-DK" dirty="0"/>
              <a:t>" )</a:t>
            </a:r>
          </a:p>
          <a:p>
            <a:r>
              <a:rPr lang="da-DK" dirty="0" smtClean="0"/>
              <a:t>The progression is </a:t>
            </a:r>
            <a:r>
              <a:rPr lang="da-DK" dirty="0" err="1" smtClean="0"/>
              <a:t>assumed</a:t>
            </a:r>
            <a:r>
              <a:rPr lang="da-DK" dirty="0" smtClean="0"/>
              <a:t> to </a:t>
            </a:r>
            <a:r>
              <a:rPr lang="da-DK" dirty="0" err="1" smtClean="0"/>
              <a:t>be</a:t>
            </a:r>
            <a:r>
              <a:rPr lang="da-DK" dirty="0" smtClean="0"/>
              <a:t> a </a:t>
            </a:r>
            <a:r>
              <a:rPr lang="da-DK" dirty="0"/>
              <a:t>progression of </a:t>
            </a:r>
            <a:r>
              <a:rPr lang="da-DK" dirty="0" err="1"/>
              <a:t>already</a:t>
            </a:r>
            <a:r>
              <a:rPr lang="da-DK" dirty="0"/>
              <a:t> </a:t>
            </a:r>
            <a:r>
              <a:rPr lang="da-DK" dirty="0" err="1"/>
              <a:t>existing</a:t>
            </a:r>
            <a:r>
              <a:rPr lang="da-DK" dirty="0"/>
              <a:t> </a:t>
            </a:r>
            <a:r>
              <a:rPr lang="da-DK" dirty="0" err="1" smtClean="0"/>
              <a:t>competences</a:t>
            </a:r>
            <a:r>
              <a:rPr lang="da-DK" dirty="0" smtClean="0"/>
              <a:t> (</a:t>
            </a:r>
            <a:r>
              <a:rPr lang="da-DK" dirty="0" err="1" smtClean="0"/>
              <a:t>apart</a:t>
            </a:r>
            <a:r>
              <a:rPr lang="da-DK" dirty="0" smtClean="0"/>
              <a:t> from 1. semester) and not  a </a:t>
            </a:r>
            <a:endParaRPr lang="da-DK" dirty="0"/>
          </a:p>
          <a:p>
            <a:pPr marL="0" indent="0">
              <a:buNone/>
            </a:pPr>
            <a:r>
              <a:rPr lang="da-DK" dirty="0" smtClean="0"/>
              <a:t>     </a:t>
            </a:r>
            <a:r>
              <a:rPr lang="da-DK" dirty="0" err="1" smtClean="0"/>
              <a:t>gradually</a:t>
            </a:r>
            <a:r>
              <a:rPr lang="da-DK" dirty="0" smtClean="0"/>
              <a:t> </a:t>
            </a:r>
            <a:r>
              <a:rPr lang="da-DK" dirty="0" err="1" smtClean="0"/>
              <a:t>adding</a:t>
            </a:r>
            <a:r>
              <a:rPr lang="da-DK" dirty="0" smtClean="0"/>
              <a:t>  </a:t>
            </a:r>
            <a:r>
              <a:rPr lang="da-DK" dirty="0"/>
              <a:t>of new </a:t>
            </a:r>
            <a:r>
              <a:rPr lang="da-DK" dirty="0" err="1" smtClean="0"/>
              <a:t>competencies</a:t>
            </a:r>
            <a:r>
              <a:rPr lang="da-DK" dirty="0" smtClean="0"/>
              <a:t>.</a:t>
            </a:r>
            <a:endParaRPr lang="da-DK" u="sng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7131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Bloom or  </a:t>
            </a:r>
            <a:r>
              <a:rPr lang="da-DK" b="1" dirty="0" err="1" smtClean="0"/>
              <a:t>Dreyfus</a:t>
            </a:r>
            <a:r>
              <a:rPr lang="da-DK" b="1" dirty="0" smtClean="0"/>
              <a:t> ?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 smtClean="0"/>
              <a:t>The Progressionen in </a:t>
            </a:r>
            <a:r>
              <a:rPr lang="da-DK" b="1" dirty="0" smtClean="0"/>
              <a:t>Blooms </a:t>
            </a:r>
            <a:r>
              <a:rPr lang="da-DK" b="1" dirty="0" err="1" smtClean="0"/>
              <a:t>taxonomy</a:t>
            </a:r>
            <a:r>
              <a:rPr lang="da-DK" b="1" dirty="0" smtClean="0"/>
              <a:t> </a:t>
            </a:r>
            <a:r>
              <a:rPr lang="da-DK" dirty="0" smtClean="0"/>
              <a:t>is </a:t>
            </a:r>
            <a:r>
              <a:rPr lang="da-DK" dirty="0" err="1" smtClean="0"/>
              <a:t>produced</a:t>
            </a:r>
            <a:r>
              <a:rPr lang="da-DK" dirty="0" smtClean="0"/>
              <a:t>  by </a:t>
            </a:r>
            <a:r>
              <a:rPr lang="da-DK" dirty="0" err="1" smtClean="0"/>
              <a:t>adding</a:t>
            </a:r>
            <a:r>
              <a:rPr lang="da-DK" dirty="0" smtClean="0"/>
              <a:t>  new elements with an </a:t>
            </a:r>
            <a:r>
              <a:rPr lang="da-DK" dirty="0" err="1" smtClean="0"/>
              <a:t>assumed</a:t>
            </a:r>
            <a:r>
              <a:rPr lang="da-DK" dirty="0" smtClean="0"/>
              <a:t>  growing </a:t>
            </a:r>
            <a:r>
              <a:rPr lang="da-DK" dirty="0" err="1" smtClean="0"/>
              <a:t>complexity</a:t>
            </a:r>
            <a:r>
              <a:rPr lang="da-DK" dirty="0" smtClean="0"/>
              <a:t>.</a:t>
            </a:r>
          </a:p>
          <a:p>
            <a:r>
              <a:rPr lang="da-DK" dirty="0" smtClean="0"/>
              <a:t>The Progressionen in the   </a:t>
            </a:r>
            <a:r>
              <a:rPr lang="da-DK" b="1" dirty="0" err="1" smtClean="0"/>
              <a:t>Dreyfus</a:t>
            </a:r>
            <a:r>
              <a:rPr lang="da-DK" b="1" dirty="0" smtClean="0"/>
              <a:t> Model </a:t>
            </a:r>
            <a:r>
              <a:rPr lang="da-DK" dirty="0" smtClean="0"/>
              <a:t> is </a:t>
            </a:r>
            <a:r>
              <a:rPr lang="da-DK" dirty="0" err="1" smtClean="0"/>
              <a:t>assumed</a:t>
            </a:r>
            <a:r>
              <a:rPr lang="da-DK" dirty="0" smtClean="0"/>
              <a:t> to </a:t>
            </a:r>
            <a:r>
              <a:rPr lang="da-DK" dirty="0" err="1" smtClean="0"/>
              <a:t>take</a:t>
            </a:r>
            <a:r>
              <a:rPr lang="da-DK" dirty="0" smtClean="0"/>
              <a:t> </a:t>
            </a:r>
            <a:r>
              <a:rPr lang="da-DK" dirty="0" err="1" smtClean="0"/>
              <a:t>place</a:t>
            </a:r>
            <a:r>
              <a:rPr lang="da-DK" dirty="0" smtClean="0"/>
              <a:t> </a:t>
            </a:r>
            <a:r>
              <a:rPr lang="da-DK" dirty="0" err="1" smtClean="0"/>
              <a:t>through</a:t>
            </a:r>
            <a:r>
              <a:rPr lang="da-DK" dirty="0" smtClean="0"/>
              <a:t> a </a:t>
            </a:r>
            <a:r>
              <a:rPr lang="da-DK" dirty="0" err="1" smtClean="0"/>
              <a:t>reorganisizing</a:t>
            </a:r>
            <a:r>
              <a:rPr lang="da-DK" dirty="0" smtClean="0"/>
              <a:t>  of </a:t>
            </a:r>
            <a:r>
              <a:rPr lang="da-DK" dirty="0" err="1" smtClean="0"/>
              <a:t>allready</a:t>
            </a:r>
            <a:r>
              <a:rPr lang="da-DK" dirty="0" smtClean="0"/>
              <a:t>  </a:t>
            </a:r>
            <a:r>
              <a:rPr lang="da-DK" dirty="0" err="1" smtClean="0"/>
              <a:t>adapted</a:t>
            </a:r>
            <a:r>
              <a:rPr lang="da-DK" dirty="0" smtClean="0"/>
              <a:t>  </a:t>
            </a:r>
            <a:r>
              <a:rPr lang="da-DK" dirty="0" err="1" smtClean="0"/>
              <a:t>competencies</a:t>
            </a:r>
            <a:r>
              <a:rPr lang="da-DK" dirty="0" smtClean="0"/>
              <a:t> . </a:t>
            </a:r>
          </a:p>
          <a:p>
            <a:r>
              <a:rPr lang="da-DK" dirty="0" err="1" smtClean="0"/>
              <a:t>Because</a:t>
            </a:r>
            <a:r>
              <a:rPr lang="da-DK" dirty="0" smtClean="0"/>
              <a:t>  of </a:t>
            </a:r>
            <a:r>
              <a:rPr lang="da-DK" dirty="0" err="1" smtClean="0"/>
              <a:t>this</a:t>
            </a:r>
            <a:r>
              <a:rPr lang="da-DK" dirty="0" smtClean="0"/>
              <a:t> , </a:t>
            </a:r>
            <a:r>
              <a:rPr lang="da-DK" dirty="0"/>
              <a:t>t</a:t>
            </a:r>
            <a:r>
              <a:rPr lang="da-DK" dirty="0" smtClean="0"/>
              <a:t>he </a:t>
            </a:r>
            <a:r>
              <a:rPr lang="da-DK" dirty="0" err="1" smtClean="0"/>
              <a:t>Dreyfus</a:t>
            </a:r>
            <a:r>
              <a:rPr lang="da-DK" dirty="0" smtClean="0"/>
              <a:t> Model </a:t>
            </a:r>
            <a:r>
              <a:rPr lang="da-DK" dirty="0" err="1" smtClean="0"/>
              <a:t>might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a </a:t>
            </a:r>
            <a:r>
              <a:rPr lang="da-DK" dirty="0" err="1" smtClean="0"/>
              <a:t>better</a:t>
            </a:r>
            <a:r>
              <a:rPr lang="da-DK" dirty="0" smtClean="0"/>
              <a:t> model, </a:t>
            </a:r>
            <a:r>
              <a:rPr lang="da-DK" dirty="0" err="1" smtClean="0"/>
              <a:t>grasping</a:t>
            </a:r>
            <a:r>
              <a:rPr lang="da-DK" dirty="0" smtClean="0"/>
              <a:t> the </a:t>
            </a:r>
            <a:r>
              <a:rPr lang="da-DK" dirty="0" err="1" smtClean="0"/>
              <a:t>intended</a:t>
            </a:r>
            <a:r>
              <a:rPr lang="da-DK" dirty="0" smtClean="0"/>
              <a:t> progression  in the PBL </a:t>
            </a:r>
            <a:r>
              <a:rPr lang="da-DK" dirty="0" err="1" smtClean="0"/>
              <a:t>generic</a:t>
            </a:r>
            <a:r>
              <a:rPr lang="da-DK" dirty="0" smtClean="0"/>
              <a:t> </a:t>
            </a:r>
            <a:r>
              <a:rPr lang="da-DK" dirty="0" err="1" smtClean="0"/>
              <a:t>competencies</a:t>
            </a:r>
            <a:r>
              <a:rPr lang="da-DK" dirty="0"/>
              <a:t> </a:t>
            </a:r>
            <a:r>
              <a:rPr lang="da-DK" dirty="0" smtClean="0"/>
              <a:t>? 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6576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The </a:t>
            </a:r>
            <a:r>
              <a:rPr lang="da-DK" dirty="0" err="1" smtClean="0"/>
              <a:t>background</a:t>
            </a:r>
            <a:r>
              <a:rPr lang="da-DK" dirty="0" smtClean="0"/>
              <a:t> for </a:t>
            </a:r>
            <a:r>
              <a:rPr lang="da-DK" dirty="0" err="1" smtClean="0"/>
              <a:t>discussing</a:t>
            </a:r>
            <a:r>
              <a:rPr lang="da-DK" dirty="0" smtClean="0"/>
              <a:t> progression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New </a:t>
            </a:r>
            <a:r>
              <a:rPr lang="da-DK" dirty="0" err="1" smtClean="0"/>
              <a:t>demands</a:t>
            </a:r>
            <a:r>
              <a:rPr lang="da-DK" dirty="0" smtClean="0"/>
              <a:t> </a:t>
            </a:r>
            <a:r>
              <a:rPr lang="da-DK" dirty="0" err="1" smtClean="0"/>
              <a:t>concerning</a:t>
            </a:r>
            <a:r>
              <a:rPr lang="da-DK" dirty="0" smtClean="0"/>
              <a:t> visible </a:t>
            </a:r>
            <a:r>
              <a:rPr lang="da-DK" dirty="0"/>
              <a:t>and </a:t>
            </a:r>
            <a:r>
              <a:rPr lang="da-DK" dirty="0" err="1"/>
              <a:t>well</a:t>
            </a:r>
            <a:r>
              <a:rPr lang="da-DK" dirty="0"/>
              <a:t> </a:t>
            </a:r>
            <a:r>
              <a:rPr lang="da-DK" dirty="0" err="1"/>
              <a:t>documented</a:t>
            </a:r>
            <a:r>
              <a:rPr lang="da-DK" dirty="0"/>
              <a:t> </a:t>
            </a:r>
            <a:r>
              <a:rPr lang="da-DK" dirty="0" err="1"/>
              <a:t>study</a:t>
            </a:r>
            <a:r>
              <a:rPr lang="da-DK" dirty="0"/>
              <a:t> progression </a:t>
            </a:r>
            <a:r>
              <a:rPr lang="da-DK" dirty="0" smtClean="0"/>
              <a:t>. Plus -</a:t>
            </a:r>
            <a:endParaRPr lang="da-DK" dirty="0"/>
          </a:p>
          <a:p>
            <a:r>
              <a:rPr lang="da-DK" dirty="0"/>
              <a:t> </a:t>
            </a:r>
            <a:r>
              <a:rPr lang="da-DK" dirty="0" err="1" smtClean="0"/>
              <a:t>Demonstrated</a:t>
            </a:r>
            <a:r>
              <a:rPr lang="da-DK" dirty="0" smtClean="0"/>
              <a:t> </a:t>
            </a:r>
            <a:r>
              <a:rPr lang="da-DK" dirty="0" err="1" smtClean="0"/>
              <a:t>visibility</a:t>
            </a:r>
            <a:r>
              <a:rPr lang="da-DK" dirty="0" smtClean="0"/>
              <a:t> in  </a:t>
            </a:r>
            <a:r>
              <a:rPr lang="da-DK" dirty="0" err="1"/>
              <a:t>how</a:t>
            </a:r>
            <a:r>
              <a:rPr lang="da-DK" dirty="0"/>
              <a:t> students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expected</a:t>
            </a:r>
            <a:r>
              <a:rPr lang="da-DK" dirty="0" smtClean="0"/>
              <a:t> to </a:t>
            </a:r>
            <a:r>
              <a:rPr lang="da-DK" dirty="0" err="1" smtClean="0"/>
              <a:t>achieve</a:t>
            </a:r>
            <a:r>
              <a:rPr lang="da-DK" dirty="0"/>
              <a:t> </a:t>
            </a:r>
            <a:r>
              <a:rPr lang="da-DK" dirty="0" smtClean="0"/>
              <a:t>the  </a:t>
            </a:r>
            <a:r>
              <a:rPr lang="da-DK" dirty="0" err="1"/>
              <a:t>knowledge</a:t>
            </a:r>
            <a:r>
              <a:rPr lang="da-DK" dirty="0"/>
              <a:t> , </a:t>
            </a:r>
            <a:r>
              <a:rPr lang="da-DK" dirty="0" err="1"/>
              <a:t>skills</a:t>
            </a:r>
            <a:r>
              <a:rPr lang="da-DK" dirty="0"/>
              <a:t> and </a:t>
            </a:r>
            <a:r>
              <a:rPr lang="da-DK" dirty="0" err="1"/>
              <a:t>competencies</a:t>
            </a:r>
            <a:r>
              <a:rPr lang="da-DK" dirty="0"/>
              <a:t> </a:t>
            </a:r>
            <a:r>
              <a:rPr lang="da-DK" dirty="0" smtClean="0"/>
              <a:t> </a:t>
            </a:r>
            <a:r>
              <a:rPr lang="da-DK" dirty="0" err="1" smtClean="0"/>
              <a:t>defined</a:t>
            </a:r>
            <a:r>
              <a:rPr lang="da-DK" dirty="0" smtClean="0"/>
              <a:t> as the </a:t>
            </a:r>
            <a:r>
              <a:rPr lang="da-DK" dirty="0" err="1" smtClean="0"/>
              <a:t>learning</a:t>
            </a:r>
            <a:r>
              <a:rPr lang="da-DK" dirty="0" smtClean="0"/>
              <a:t> </a:t>
            </a:r>
            <a:r>
              <a:rPr lang="da-DK" dirty="0" err="1" smtClean="0"/>
              <a:t>goals</a:t>
            </a:r>
            <a:r>
              <a:rPr lang="da-DK" dirty="0" smtClean="0"/>
              <a:t>,</a:t>
            </a:r>
            <a:endParaRPr lang="da-DK" dirty="0"/>
          </a:p>
          <a:p>
            <a:r>
              <a:rPr lang="da-DK" dirty="0" smtClean="0"/>
              <a:t>So, - 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b="1" dirty="0" err="1"/>
              <a:t>need</a:t>
            </a:r>
            <a:r>
              <a:rPr lang="da-DK" b="1" dirty="0"/>
              <a:t> to </a:t>
            </a:r>
            <a:r>
              <a:rPr lang="da-DK" b="1" dirty="0" err="1"/>
              <a:t>be</a:t>
            </a:r>
            <a:r>
              <a:rPr lang="da-DK" b="1" dirty="0"/>
              <a:t> </a:t>
            </a:r>
            <a:r>
              <a:rPr lang="da-DK" b="1" dirty="0" smtClean="0"/>
              <a:t>more </a:t>
            </a:r>
            <a:r>
              <a:rPr lang="da-DK" b="1" dirty="0" err="1" smtClean="0"/>
              <a:t>explicit</a:t>
            </a:r>
            <a:r>
              <a:rPr lang="da-DK" b="1" dirty="0" smtClean="0"/>
              <a:t> in </a:t>
            </a:r>
            <a:r>
              <a:rPr lang="da-DK" b="1" dirty="0" err="1" smtClean="0"/>
              <a:t>how</a:t>
            </a:r>
            <a:r>
              <a:rPr lang="da-DK" b="1" dirty="0" smtClean="0"/>
              <a:t> </a:t>
            </a:r>
            <a:r>
              <a:rPr lang="da-DK" b="1" dirty="0" err="1"/>
              <a:t>we</a:t>
            </a:r>
            <a:r>
              <a:rPr lang="da-DK" b="1" dirty="0"/>
              <a:t> </a:t>
            </a:r>
            <a:r>
              <a:rPr lang="da-DK" b="1" dirty="0" err="1"/>
              <a:t>work</a:t>
            </a:r>
            <a:r>
              <a:rPr lang="da-DK" b="1" dirty="0"/>
              <a:t> with progression</a:t>
            </a:r>
          </a:p>
          <a:p>
            <a:r>
              <a:rPr lang="da-DK" dirty="0"/>
              <a:t>As </a:t>
            </a:r>
            <a:r>
              <a:rPr lang="da-DK" dirty="0" err="1"/>
              <a:t>well</a:t>
            </a:r>
            <a:r>
              <a:rPr lang="da-DK" dirty="0"/>
              <a:t> as </a:t>
            </a:r>
            <a:r>
              <a:rPr lang="da-DK" dirty="0" smtClean="0"/>
              <a:t>in </a:t>
            </a:r>
            <a:r>
              <a:rPr lang="da-DK" dirty="0" err="1" smtClean="0"/>
              <a:t>how</a:t>
            </a:r>
            <a:r>
              <a:rPr lang="da-DK" dirty="0" smtClean="0"/>
              <a:t> </a:t>
            </a:r>
            <a:r>
              <a:rPr lang="da-DK" dirty="0" err="1"/>
              <a:t>our</a:t>
            </a:r>
            <a:r>
              <a:rPr lang="da-DK" dirty="0"/>
              <a:t> </a:t>
            </a:r>
            <a:r>
              <a:rPr lang="da-DK" dirty="0" err="1" smtClean="0"/>
              <a:t>choices</a:t>
            </a:r>
            <a:r>
              <a:rPr lang="da-DK" dirty="0" smtClean="0"/>
              <a:t> </a:t>
            </a:r>
            <a:r>
              <a:rPr lang="da-DK" dirty="0"/>
              <a:t>of </a:t>
            </a:r>
            <a:r>
              <a:rPr lang="da-DK" dirty="0" err="1"/>
              <a:t>teaching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, </a:t>
            </a:r>
            <a:r>
              <a:rPr lang="da-DK" dirty="0" err="1"/>
              <a:t>evaluation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and </a:t>
            </a:r>
            <a:r>
              <a:rPr lang="da-DK" dirty="0" err="1"/>
              <a:t>pedagogy</a:t>
            </a:r>
            <a:r>
              <a:rPr lang="da-DK" dirty="0"/>
              <a:t> 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b="1" dirty="0" err="1" smtClean="0"/>
              <a:t>expected</a:t>
            </a:r>
            <a:r>
              <a:rPr lang="da-DK" b="1" dirty="0" smtClean="0"/>
              <a:t>  to </a:t>
            </a:r>
            <a:r>
              <a:rPr lang="da-DK" b="1" dirty="0" err="1" smtClean="0"/>
              <a:t>contribute</a:t>
            </a:r>
            <a:r>
              <a:rPr lang="da-DK" b="1" dirty="0" smtClean="0"/>
              <a:t> </a:t>
            </a:r>
            <a:r>
              <a:rPr lang="da-DK" b="1" dirty="0"/>
              <a:t>to the progression </a:t>
            </a:r>
            <a:r>
              <a:rPr lang="da-DK" dirty="0"/>
              <a:t>of student </a:t>
            </a:r>
            <a:r>
              <a:rPr lang="da-DK" dirty="0" err="1"/>
              <a:t>development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7884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Themes</a:t>
            </a:r>
            <a:r>
              <a:rPr lang="da-DK" dirty="0" smtClean="0"/>
              <a:t> for </a:t>
            </a:r>
            <a:r>
              <a:rPr lang="da-DK" dirty="0" err="1" smtClean="0"/>
              <a:t>this</a:t>
            </a:r>
            <a:r>
              <a:rPr lang="da-DK" dirty="0" smtClean="0"/>
              <a:t> </a:t>
            </a:r>
            <a:r>
              <a:rPr lang="da-DK" dirty="0" err="1" smtClean="0"/>
              <a:t>presentation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The </a:t>
            </a:r>
            <a:r>
              <a:rPr lang="da-DK" dirty="0" err="1" smtClean="0"/>
              <a:t>distinction</a:t>
            </a:r>
            <a:r>
              <a:rPr lang="da-DK" dirty="0" smtClean="0"/>
              <a:t> </a:t>
            </a:r>
            <a:r>
              <a:rPr lang="da-DK" dirty="0" err="1" smtClean="0"/>
              <a:t>between</a:t>
            </a:r>
            <a:r>
              <a:rPr lang="da-DK" dirty="0" smtClean="0"/>
              <a:t> the </a:t>
            </a:r>
            <a:r>
              <a:rPr lang="da-DK" dirty="0"/>
              <a:t>professional - and PBL </a:t>
            </a:r>
            <a:r>
              <a:rPr lang="da-DK" dirty="0" err="1"/>
              <a:t>generic</a:t>
            </a:r>
            <a:r>
              <a:rPr lang="da-DK" dirty="0"/>
              <a:t> </a:t>
            </a:r>
            <a:r>
              <a:rPr lang="da-DK" dirty="0" err="1" smtClean="0"/>
              <a:t>skills</a:t>
            </a:r>
            <a:endParaRPr lang="da-DK" dirty="0" smtClean="0"/>
          </a:p>
          <a:p>
            <a:r>
              <a:rPr lang="da-DK" dirty="0"/>
              <a:t> </a:t>
            </a:r>
            <a:r>
              <a:rPr lang="da-DK" dirty="0" err="1" smtClean="0"/>
              <a:t>What</a:t>
            </a:r>
            <a:r>
              <a:rPr lang="da-DK" dirty="0" smtClean="0"/>
              <a:t>  </a:t>
            </a:r>
            <a:r>
              <a:rPr lang="da-DK" dirty="0" err="1" smtClean="0"/>
              <a:t>could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a </a:t>
            </a:r>
            <a:r>
              <a:rPr lang="da-DK" dirty="0" err="1" smtClean="0"/>
              <a:t>good</a:t>
            </a:r>
            <a:r>
              <a:rPr lang="da-DK" dirty="0" smtClean="0"/>
              <a:t> model  for  the progression </a:t>
            </a:r>
            <a:r>
              <a:rPr lang="da-DK" dirty="0"/>
              <a:t>of PBL </a:t>
            </a:r>
            <a:r>
              <a:rPr lang="da-DK" dirty="0" err="1"/>
              <a:t>generic</a:t>
            </a:r>
            <a:r>
              <a:rPr lang="da-DK" dirty="0"/>
              <a:t> </a:t>
            </a:r>
            <a:r>
              <a:rPr lang="da-DK" dirty="0" err="1"/>
              <a:t>skills</a:t>
            </a:r>
            <a:r>
              <a:rPr lang="da-DK" dirty="0"/>
              <a:t>?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3581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1. Professional – and PBL </a:t>
            </a:r>
            <a:r>
              <a:rPr lang="da-DK" dirty="0" err="1" smtClean="0"/>
              <a:t>generic</a:t>
            </a:r>
            <a:r>
              <a:rPr lang="da-DK" dirty="0" smtClean="0"/>
              <a:t> </a:t>
            </a:r>
            <a:r>
              <a:rPr lang="da-DK" dirty="0" err="1" smtClean="0"/>
              <a:t>competencies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2448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The </a:t>
            </a:r>
            <a:r>
              <a:rPr lang="da-DK" dirty="0" err="1" smtClean="0"/>
              <a:t>twofold</a:t>
            </a:r>
            <a:r>
              <a:rPr lang="da-DK" dirty="0" smtClean="0"/>
              <a:t> intentions of the  PBL model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To </a:t>
            </a:r>
            <a:r>
              <a:rPr lang="da-DK" dirty="0" err="1" smtClean="0"/>
              <a:t>develop</a:t>
            </a:r>
            <a:r>
              <a:rPr lang="da-DK" dirty="0"/>
              <a:t> </a:t>
            </a:r>
            <a:r>
              <a:rPr lang="da-DK" dirty="0" smtClean="0"/>
              <a:t>PBL generiske </a:t>
            </a:r>
            <a:r>
              <a:rPr lang="da-DK" dirty="0" err="1" smtClean="0"/>
              <a:t>competencier</a:t>
            </a:r>
            <a:endParaRPr lang="da-DK" dirty="0" smtClean="0"/>
          </a:p>
          <a:p>
            <a:pPr marL="0" indent="0">
              <a:buNone/>
            </a:pPr>
            <a:r>
              <a:rPr lang="da-DK" sz="2400" dirty="0"/>
              <a:t> </a:t>
            </a:r>
            <a:r>
              <a:rPr lang="da-DK" sz="2400" dirty="0" smtClean="0"/>
              <a:t>     ex : udvikle evner til akademisk samarbejde  i grupper, omkring  arbejde med faglige problemer</a:t>
            </a:r>
          </a:p>
          <a:p>
            <a:r>
              <a:rPr lang="da-DK" dirty="0" smtClean="0"/>
              <a:t>To support  the </a:t>
            </a:r>
            <a:r>
              <a:rPr lang="da-DK" dirty="0" err="1" smtClean="0"/>
              <a:t>development</a:t>
            </a:r>
            <a:r>
              <a:rPr lang="da-DK" dirty="0" smtClean="0"/>
              <a:t> of professionel  </a:t>
            </a:r>
            <a:r>
              <a:rPr lang="da-DK" dirty="0" err="1" smtClean="0"/>
              <a:t>competencies</a:t>
            </a:r>
            <a:r>
              <a:rPr lang="da-DK" dirty="0" smtClean="0"/>
              <a:t> &amp; </a:t>
            </a:r>
            <a:r>
              <a:rPr lang="da-DK" dirty="0" err="1" smtClean="0"/>
              <a:t>knowledge</a:t>
            </a:r>
            <a:r>
              <a:rPr lang="da-DK" dirty="0" smtClean="0"/>
              <a:t> </a:t>
            </a:r>
          </a:p>
          <a:p>
            <a:pPr marL="0" indent="0">
              <a:buNone/>
            </a:pPr>
            <a:r>
              <a:rPr lang="da-DK" sz="2400" dirty="0"/>
              <a:t> </a:t>
            </a:r>
            <a:r>
              <a:rPr lang="da-DK" sz="2400" dirty="0" smtClean="0"/>
              <a:t>     ex:  tilegnelse af teoretisk viden  i forbindelse med anvendelse af teorier  i problem analyser</a:t>
            </a:r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0829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err="1"/>
              <a:t>L</a:t>
            </a:r>
            <a:r>
              <a:rPr lang="da-DK" dirty="0" err="1" smtClean="0"/>
              <a:t>ikewise</a:t>
            </a:r>
            <a:r>
              <a:rPr lang="da-DK" dirty="0" smtClean="0"/>
              <a:t>  progression and   PBL  have  </a:t>
            </a:r>
            <a:r>
              <a:rPr lang="da-DK" dirty="0" err="1" smtClean="0"/>
              <a:t>two</a:t>
            </a:r>
            <a:r>
              <a:rPr lang="da-DK" dirty="0" smtClean="0"/>
              <a:t> </a:t>
            </a:r>
            <a:r>
              <a:rPr lang="da-DK" dirty="0" err="1" smtClean="0"/>
              <a:t>aspects</a:t>
            </a:r>
            <a:r>
              <a:rPr lang="da-DK" dirty="0" smtClean="0"/>
              <a:t>….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a-DK" dirty="0" smtClean="0"/>
              <a:t>Progression  in the PBL </a:t>
            </a:r>
            <a:r>
              <a:rPr lang="da-DK" dirty="0" err="1" smtClean="0"/>
              <a:t>generic</a:t>
            </a:r>
            <a:r>
              <a:rPr lang="da-DK" dirty="0" smtClean="0"/>
              <a:t> </a:t>
            </a:r>
            <a:r>
              <a:rPr lang="da-DK" dirty="0" err="1" smtClean="0"/>
              <a:t>competencies</a:t>
            </a:r>
            <a:endParaRPr lang="da-DK" dirty="0" smtClean="0"/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Progression in the professional </a:t>
            </a:r>
            <a:r>
              <a:rPr lang="da-DK" dirty="0" err="1" smtClean="0"/>
              <a:t>competencies</a:t>
            </a:r>
            <a:r>
              <a:rPr lang="da-DK" dirty="0" smtClean="0"/>
              <a:t>,  </a:t>
            </a:r>
            <a:r>
              <a:rPr lang="da-DK" dirty="0" err="1" smtClean="0"/>
              <a:t>where</a:t>
            </a:r>
            <a:r>
              <a:rPr lang="da-DK" dirty="0" smtClean="0"/>
              <a:t>  </a:t>
            </a:r>
            <a:r>
              <a:rPr lang="da-DK" dirty="0" err="1" smtClean="0"/>
              <a:t>learning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 </a:t>
            </a:r>
            <a:r>
              <a:rPr lang="da-DK" dirty="0" err="1" smtClean="0"/>
              <a:t>supported</a:t>
            </a:r>
            <a:r>
              <a:rPr lang="da-DK" dirty="0" smtClean="0"/>
              <a:t> by PBL.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0264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A </a:t>
            </a:r>
            <a:r>
              <a:rPr lang="da-DK" dirty="0" err="1" smtClean="0"/>
              <a:t>difficult</a:t>
            </a:r>
            <a:r>
              <a:rPr lang="da-DK" dirty="0" smtClean="0"/>
              <a:t> line of </a:t>
            </a:r>
            <a:r>
              <a:rPr lang="da-DK" dirty="0" err="1" smtClean="0"/>
              <a:t>distinction</a:t>
            </a:r>
            <a:r>
              <a:rPr lang="da-DK" dirty="0" smtClean="0"/>
              <a:t> to </a:t>
            </a:r>
            <a:r>
              <a:rPr lang="da-DK" dirty="0" err="1" smtClean="0"/>
              <a:t>draw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2700" dirty="0" smtClean="0"/>
              <a:t>(</a:t>
            </a:r>
            <a:r>
              <a:rPr lang="da-DK" sz="2700" dirty="0" err="1" smtClean="0"/>
              <a:t>between</a:t>
            </a:r>
            <a:r>
              <a:rPr lang="da-DK" sz="2700" dirty="0" smtClean="0"/>
              <a:t> the professional – and the PBL </a:t>
            </a:r>
            <a:r>
              <a:rPr lang="da-DK" sz="2700" dirty="0" err="1" smtClean="0"/>
              <a:t>generic</a:t>
            </a:r>
            <a:r>
              <a:rPr lang="da-DK" sz="2700" dirty="0" smtClean="0"/>
              <a:t> </a:t>
            </a:r>
            <a:r>
              <a:rPr lang="da-DK" sz="2700" dirty="0" err="1" smtClean="0"/>
              <a:t>skills</a:t>
            </a:r>
            <a:r>
              <a:rPr lang="da-DK" sz="2700" dirty="0" smtClean="0"/>
              <a:t>)</a:t>
            </a:r>
            <a:endParaRPr lang="da-DK" sz="27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Ex : </a:t>
            </a:r>
            <a:r>
              <a:rPr lang="da-DK" dirty="0" smtClean="0"/>
              <a:t>To </a:t>
            </a:r>
            <a:r>
              <a:rPr lang="da-DK" dirty="0" err="1" smtClean="0"/>
              <a:t>delimit</a:t>
            </a:r>
            <a:r>
              <a:rPr lang="da-DK" dirty="0" smtClean="0"/>
              <a:t> - </a:t>
            </a:r>
            <a:r>
              <a:rPr lang="da-DK" dirty="0"/>
              <a:t>, </a:t>
            </a:r>
            <a:r>
              <a:rPr lang="da-DK" dirty="0" err="1" smtClean="0"/>
              <a:t>conceptualize</a:t>
            </a:r>
            <a:r>
              <a:rPr lang="da-DK" dirty="0" smtClean="0"/>
              <a:t> </a:t>
            </a:r>
            <a:r>
              <a:rPr lang="da-DK" dirty="0"/>
              <a:t>- and </a:t>
            </a:r>
            <a:r>
              <a:rPr lang="da-DK" dirty="0" err="1"/>
              <a:t>analyze</a:t>
            </a:r>
            <a:r>
              <a:rPr lang="da-DK" dirty="0"/>
              <a:t> </a:t>
            </a:r>
            <a:r>
              <a:rPr lang="da-DK" dirty="0" err="1"/>
              <a:t>professionally</a:t>
            </a:r>
            <a:r>
              <a:rPr lang="da-DK" dirty="0"/>
              <a:t> relevant problem .</a:t>
            </a:r>
          </a:p>
          <a:p>
            <a:r>
              <a:rPr lang="da-DK" dirty="0"/>
              <a:t>The  </a:t>
            </a:r>
            <a:r>
              <a:rPr lang="da-DK" dirty="0" err="1" smtClean="0"/>
              <a:t>distinction</a:t>
            </a:r>
            <a:r>
              <a:rPr lang="da-DK" dirty="0" smtClean="0"/>
              <a:t>  </a:t>
            </a:r>
            <a:r>
              <a:rPr lang="da-DK" dirty="0"/>
              <a:t>is </a:t>
            </a:r>
            <a:r>
              <a:rPr lang="da-DK" dirty="0" err="1"/>
              <a:t>clearly</a:t>
            </a:r>
            <a:r>
              <a:rPr lang="da-DK" dirty="0"/>
              <a:t> </a:t>
            </a:r>
            <a:r>
              <a:rPr lang="da-DK" dirty="0" err="1"/>
              <a:t>drawn</a:t>
            </a:r>
            <a:r>
              <a:rPr lang="da-DK" dirty="0"/>
              <a:t> </a:t>
            </a:r>
            <a:r>
              <a:rPr lang="da-DK" dirty="0" err="1"/>
              <a:t>differently</a:t>
            </a:r>
            <a:r>
              <a:rPr lang="da-DK" dirty="0"/>
              <a:t> in </a:t>
            </a:r>
            <a:r>
              <a:rPr lang="da-DK" dirty="0" err="1"/>
              <a:t>different</a:t>
            </a:r>
            <a:r>
              <a:rPr lang="da-DK" dirty="0"/>
              <a:t> studies.</a:t>
            </a:r>
          </a:p>
          <a:p>
            <a:r>
              <a:rPr lang="da-DK" dirty="0"/>
              <a:t>This </a:t>
            </a:r>
            <a:r>
              <a:rPr lang="da-DK" dirty="0" err="1"/>
              <a:t>diversity</a:t>
            </a:r>
            <a:r>
              <a:rPr lang="da-DK" dirty="0"/>
              <a:t> is </a:t>
            </a:r>
            <a:r>
              <a:rPr lang="da-DK" dirty="0" err="1"/>
              <a:t>legitimate</a:t>
            </a:r>
            <a:r>
              <a:rPr lang="da-DK" dirty="0"/>
              <a:t> but it </a:t>
            </a:r>
            <a:r>
              <a:rPr lang="da-DK" dirty="0" err="1"/>
              <a:t>complicates</a:t>
            </a:r>
            <a:r>
              <a:rPr lang="da-DK" dirty="0"/>
              <a:t> an </a:t>
            </a:r>
            <a:r>
              <a:rPr lang="da-DK" dirty="0" err="1"/>
              <a:t>interdisciplinary</a:t>
            </a:r>
            <a:r>
              <a:rPr lang="da-DK" dirty="0"/>
              <a:t> </a:t>
            </a:r>
            <a:r>
              <a:rPr lang="da-DK" dirty="0" err="1"/>
              <a:t>discussion</a:t>
            </a:r>
            <a:r>
              <a:rPr lang="da-DK" dirty="0"/>
              <a:t> of </a:t>
            </a:r>
            <a:r>
              <a:rPr lang="da-DK" dirty="0" smtClean="0"/>
              <a:t> the </a:t>
            </a:r>
            <a:r>
              <a:rPr lang="da-DK" dirty="0"/>
              <a:t>PBL </a:t>
            </a:r>
            <a:r>
              <a:rPr lang="da-DK" dirty="0" err="1"/>
              <a:t>generic</a:t>
            </a:r>
            <a:r>
              <a:rPr lang="da-DK" dirty="0"/>
              <a:t> </a:t>
            </a:r>
            <a:r>
              <a:rPr lang="da-DK" dirty="0" err="1" smtClean="0"/>
              <a:t>skills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9751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2. Images of progression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909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/>
              <a:t>T</a:t>
            </a:r>
            <a:r>
              <a:rPr lang="da-DK" b="1" dirty="0" smtClean="0"/>
              <a:t>he </a:t>
            </a:r>
            <a:r>
              <a:rPr lang="da-DK" b="1" dirty="0" err="1" smtClean="0"/>
              <a:t>idea</a:t>
            </a:r>
            <a:r>
              <a:rPr lang="da-DK" b="1" dirty="0" smtClean="0"/>
              <a:t> of progression in studies is </a:t>
            </a:r>
            <a:r>
              <a:rPr lang="da-DK" b="1" dirty="0" err="1" smtClean="0"/>
              <a:t>based</a:t>
            </a:r>
            <a:r>
              <a:rPr lang="da-DK" b="1" dirty="0" smtClean="0"/>
              <a:t> on…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A </a:t>
            </a:r>
            <a:r>
              <a:rPr lang="da-DK" dirty="0" err="1" smtClean="0"/>
              <a:t>belief</a:t>
            </a:r>
            <a:r>
              <a:rPr lang="da-DK" dirty="0"/>
              <a:t> </a:t>
            </a:r>
            <a:r>
              <a:rPr lang="da-DK" dirty="0" smtClean="0"/>
              <a:t>in the  </a:t>
            </a:r>
            <a:r>
              <a:rPr lang="da-DK" b="1" dirty="0" err="1" smtClean="0"/>
              <a:t>necessity</a:t>
            </a:r>
            <a:r>
              <a:rPr lang="da-DK" b="1" dirty="0" smtClean="0"/>
              <a:t>  of a </a:t>
            </a:r>
            <a:r>
              <a:rPr lang="da-DK" b="1" dirty="0" err="1" smtClean="0"/>
              <a:t>certain</a:t>
            </a:r>
            <a:r>
              <a:rPr lang="da-DK" b="1" dirty="0" smtClean="0"/>
              <a:t> </a:t>
            </a:r>
            <a:r>
              <a:rPr lang="da-DK" b="1" dirty="0" err="1" smtClean="0"/>
              <a:t>order</a:t>
            </a:r>
            <a:r>
              <a:rPr lang="da-DK" b="1" dirty="0"/>
              <a:t> </a:t>
            </a:r>
            <a:r>
              <a:rPr lang="da-DK" b="1" dirty="0" smtClean="0"/>
              <a:t> </a:t>
            </a:r>
            <a:r>
              <a:rPr lang="da-DK" dirty="0" smtClean="0"/>
              <a:t>of the  elements of </a:t>
            </a:r>
            <a:r>
              <a:rPr lang="da-DK" dirty="0" err="1" smtClean="0"/>
              <a:t>knowledge</a:t>
            </a:r>
            <a:r>
              <a:rPr lang="da-DK" dirty="0" smtClean="0"/>
              <a:t>, </a:t>
            </a:r>
            <a:r>
              <a:rPr lang="da-DK" dirty="0" err="1" smtClean="0"/>
              <a:t>included</a:t>
            </a:r>
            <a:r>
              <a:rPr lang="da-DK" dirty="0" smtClean="0"/>
              <a:t> in  a </a:t>
            </a:r>
            <a:r>
              <a:rPr lang="da-DK" dirty="0" err="1" smtClean="0"/>
              <a:t>study</a:t>
            </a:r>
            <a:r>
              <a:rPr lang="da-DK" dirty="0" smtClean="0"/>
              <a:t>. </a:t>
            </a:r>
          </a:p>
          <a:p>
            <a:pPr marL="0" indent="0">
              <a:buNone/>
            </a:pPr>
            <a:r>
              <a:rPr lang="da-DK" dirty="0"/>
              <a:t> </a:t>
            </a:r>
            <a:r>
              <a:rPr lang="da-DK" dirty="0" smtClean="0"/>
              <a:t>  </a:t>
            </a:r>
            <a:r>
              <a:rPr lang="da-DK" dirty="0" err="1" smtClean="0"/>
              <a:t>That</a:t>
            </a:r>
            <a:r>
              <a:rPr lang="da-DK" dirty="0" smtClean="0"/>
              <a:t> </a:t>
            </a:r>
            <a:r>
              <a:rPr lang="da-DK" dirty="0"/>
              <a:t> </a:t>
            </a:r>
            <a:r>
              <a:rPr lang="da-DK" dirty="0" err="1" smtClean="0"/>
              <a:t>means</a:t>
            </a:r>
            <a:r>
              <a:rPr lang="da-DK" dirty="0" smtClean="0"/>
              <a:t>, </a:t>
            </a:r>
            <a:r>
              <a:rPr lang="da-DK" dirty="0" err="1" smtClean="0"/>
              <a:t>that</a:t>
            </a:r>
            <a:r>
              <a:rPr lang="da-DK" dirty="0" smtClean="0"/>
              <a:t> the </a:t>
            </a:r>
            <a:r>
              <a:rPr lang="da-DK" dirty="0" err="1" smtClean="0"/>
              <a:t>order</a:t>
            </a:r>
            <a:r>
              <a:rPr lang="da-DK" dirty="0" smtClean="0"/>
              <a:t> of the elements </a:t>
            </a:r>
            <a:r>
              <a:rPr lang="da-DK" dirty="0"/>
              <a:t>to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learned</a:t>
            </a:r>
            <a:r>
              <a:rPr lang="da-DK" dirty="0"/>
              <a:t> </a:t>
            </a:r>
            <a:r>
              <a:rPr lang="da-DK" dirty="0" smtClean="0"/>
              <a:t>   </a:t>
            </a:r>
            <a:r>
              <a:rPr lang="da-DK" dirty="0" err="1" smtClean="0"/>
              <a:t>through</a:t>
            </a:r>
            <a:r>
              <a:rPr lang="da-DK" dirty="0" smtClean="0"/>
              <a:t> the </a:t>
            </a:r>
            <a:r>
              <a:rPr lang="da-DK" dirty="0" err="1"/>
              <a:t>course</a:t>
            </a:r>
            <a:r>
              <a:rPr lang="da-DK" dirty="0"/>
              <a:t> of </a:t>
            </a:r>
            <a:r>
              <a:rPr lang="da-DK" dirty="0" err="1"/>
              <a:t>study</a:t>
            </a:r>
            <a:r>
              <a:rPr lang="da-DK" dirty="0"/>
              <a:t> is </a:t>
            </a:r>
            <a:r>
              <a:rPr lang="da-DK" b="1" dirty="0"/>
              <a:t>not </a:t>
            </a:r>
            <a:r>
              <a:rPr lang="da-DK" b="1" dirty="0" smtClean="0"/>
              <a:t>	</a:t>
            </a:r>
            <a:r>
              <a:rPr lang="da-DK" b="1" dirty="0" err="1" smtClean="0"/>
              <a:t>accidental</a:t>
            </a:r>
            <a:r>
              <a:rPr lang="da-DK" b="1" dirty="0"/>
              <a:t>.</a:t>
            </a:r>
          </a:p>
          <a:p>
            <a:pPr marL="0" indent="0">
              <a:buNone/>
            </a:pPr>
            <a:endParaRPr lang="da-DK" b="1" dirty="0" smtClean="0"/>
          </a:p>
          <a:p>
            <a:pPr marL="0" indent="0">
              <a:buNone/>
            </a:pPr>
            <a:r>
              <a:rPr lang="da-DK" dirty="0" smtClean="0"/>
              <a:t>This </a:t>
            </a:r>
            <a:r>
              <a:rPr lang="da-DK" dirty="0" err="1" smtClean="0"/>
              <a:t>belief</a:t>
            </a:r>
            <a:r>
              <a:rPr lang="da-DK" dirty="0" smtClean="0"/>
              <a:t> is </a:t>
            </a:r>
            <a:r>
              <a:rPr lang="da-DK" dirty="0" err="1" smtClean="0"/>
              <a:t>backed</a:t>
            </a:r>
            <a:r>
              <a:rPr lang="da-DK" dirty="0" smtClean="0"/>
              <a:t> up </a:t>
            </a:r>
            <a:r>
              <a:rPr lang="da-DK" b="1" dirty="0" smtClean="0"/>
              <a:t>by  </a:t>
            </a:r>
            <a:r>
              <a:rPr lang="da-DK" b="1" dirty="0" err="1" smtClean="0"/>
              <a:t>two</a:t>
            </a:r>
            <a:r>
              <a:rPr lang="da-DK" b="1" dirty="0" smtClean="0"/>
              <a:t> </a:t>
            </a:r>
            <a:r>
              <a:rPr lang="da-DK" b="1" dirty="0"/>
              <a:t>arguments </a:t>
            </a:r>
            <a:r>
              <a:rPr lang="da-DK" dirty="0"/>
              <a:t>for the </a:t>
            </a:r>
            <a:r>
              <a:rPr lang="da-DK" dirty="0" smtClean="0"/>
              <a:t> </a:t>
            </a:r>
            <a:r>
              <a:rPr lang="da-DK" dirty="0" err="1" smtClean="0"/>
              <a:t>necessities</a:t>
            </a:r>
            <a:r>
              <a:rPr lang="da-DK" dirty="0" smtClean="0"/>
              <a:t>  of </a:t>
            </a:r>
            <a:r>
              <a:rPr lang="da-DK" dirty="0" err="1" smtClean="0"/>
              <a:t>order</a:t>
            </a: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Erik Laursen  PBL Academy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9478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807</Words>
  <Application>Microsoft Macintosh PowerPoint</Application>
  <PresentationFormat>Skærmshow (4:3)</PresentationFormat>
  <Paragraphs>85</Paragraphs>
  <Slides>17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17</vt:i4>
      </vt:variant>
    </vt:vector>
  </HeadingPairs>
  <TitlesOfParts>
    <vt:vector size="18" baseType="lpstr">
      <vt:lpstr>Kontortema</vt:lpstr>
      <vt:lpstr>Progression &amp; the PBL Generic  Competencies Models  &amp; Assumtions </vt:lpstr>
      <vt:lpstr>The background for discussing progression</vt:lpstr>
      <vt:lpstr>Themes for this presentation</vt:lpstr>
      <vt:lpstr>1. Professional – and PBL generic competencies</vt:lpstr>
      <vt:lpstr>The twofold intentions of the  PBL model </vt:lpstr>
      <vt:lpstr>Likewise  progression and   PBL  have  two aspects….</vt:lpstr>
      <vt:lpstr>A difficult line of distinction to draw (between the professional – and the PBL generic skills)</vt:lpstr>
      <vt:lpstr>2. Images of progression</vt:lpstr>
      <vt:lpstr>The idea of progression in studies is based on…</vt:lpstr>
      <vt:lpstr>Two arguments  in favour of  the necessity of order  </vt:lpstr>
      <vt:lpstr>The legitimacy of the two arguments</vt:lpstr>
      <vt:lpstr>3. What is A ”good model” for the progression in the pbl generic competencies ?</vt:lpstr>
      <vt:lpstr>Progression by adding new elements Blooms taxonomy</vt:lpstr>
      <vt:lpstr>Progression  by the growing  complexity of the elements The Dreyfus Model</vt:lpstr>
      <vt:lpstr>The Dreyfus Model</vt:lpstr>
      <vt:lpstr> An often overlooked aspects of the PBL Model is…</vt:lpstr>
      <vt:lpstr>Bloom or  Dreyfus ?</vt:lpstr>
    </vt:vector>
  </TitlesOfParts>
  <Company>Aalborg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Progression</dc:title>
  <dc:creator>Erik Laursen</dc:creator>
  <cp:lastModifiedBy>Erik Laursen</cp:lastModifiedBy>
  <cp:revision>49</cp:revision>
  <dcterms:created xsi:type="dcterms:W3CDTF">2016-01-12T15:43:03Z</dcterms:created>
  <dcterms:modified xsi:type="dcterms:W3CDTF">2016-01-25T19:57:04Z</dcterms:modified>
</cp:coreProperties>
</file>