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3" r:id="rId4"/>
    <p:sldId id="257" r:id="rId5"/>
    <p:sldId id="275" r:id="rId6"/>
    <p:sldId id="276" r:id="rId7"/>
    <p:sldId id="258" r:id="rId8"/>
    <p:sldId id="259" r:id="rId9"/>
    <p:sldId id="263" r:id="rId10"/>
    <p:sldId id="270" r:id="rId11"/>
    <p:sldId id="267" r:id="rId12"/>
    <p:sldId id="266" r:id="rId13"/>
    <p:sldId id="264" r:id="rId14"/>
    <p:sldId id="269" r:id="rId15"/>
    <p:sldId id="268" r:id="rId16"/>
    <p:sldId id="271" r:id="rId17"/>
    <p:sldId id="279" r:id="rId18"/>
    <p:sldId id="261" r:id="rId19"/>
    <p:sldId id="277" r:id="rId20"/>
    <p:sldId id="278" r:id="rId21"/>
  </p:sldIdLst>
  <p:sldSz cx="9144000" cy="5715000" type="screen16x1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A52"/>
    <a:srgbClr val="54616E"/>
    <a:srgbClr val="594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102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43B57-FCE4-42C4-9CAC-27E6DA66690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E180629-9E3F-40B6-9ACD-136BD0377CD7}">
      <dgm:prSet phldrT="[Tekst]" custT="1"/>
      <dgm:spPr>
        <a:solidFill>
          <a:srgbClr val="211A52"/>
        </a:solidFill>
        <a:ln>
          <a:noFill/>
        </a:ln>
      </dgm:spPr>
      <dgm:t>
        <a:bodyPr/>
        <a:lstStyle/>
        <a:p>
          <a:r>
            <a:rPr lang="da-DK" sz="2000" b="1" dirty="0" smtClean="0"/>
            <a:t>Problem </a:t>
          </a:r>
        </a:p>
        <a:p>
          <a:r>
            <a:rPr lang="da-DK" sz="2000" b="1" dirty="0" smtClean="0"/>
            <a:t>Analysis</a:t>
          </a:r>
          <a:endParaRPr lang="da-DK" sz="2000" b="1" dirty="0"/>
        </a:p>
      </dgm:t>
    </dgm:pt>
    <dgm:pt modelId="{6953280F-81CD-487D-B455-D5DAE1D37EE5}" type="parTrans" cxnId="{BFB24490-DAF5-494E-BEDE-63F6F93953F8}">
      <dgm:prSet/>
      <dgm:spPr/>
      <dgm:t>
        <a:bodyPr/>
        <a:lstStyle/>
        <a:p>
          <a:endParaRPr lang="da-DK"/>
        </a:p>
      </dgm:t>
    </dgm:pt>
    <dgm:pt modelId="{2025D9CE-2F59-4648-A933-C441DBD69E1F}" type="sibTrans" cxnId="{BFB24490-DAF5-494E-BEDE-63F6F93953F8}">
      <dgm:prSet/>
      <dgm:spPr/>
      <dgm:t>
        <a:bodyPr/>
        <a:lstStyle/>
        <a:p>
          <a:endParaRPr lang="da-DK"/>
        </a:p>
      </dgm:t>
    </dgm:pt>
    <dgm:pt modelId="{5522D420-2E9C-4090-BD42-055C142F7CD4}">
      <dgm:prSet phldrT="[Tekst]" custT="1"/>
      <dgm:spPr>
        <a:solidFill>
          <a:srgbClr val="211A52"/>
        </a:solidFill>
        <a:ln>
          <a:noFill/>
        </a:ln>
      </dgm:spPr>
      <dgm:t>
        <a:bodyPr/>
        <a:lstStyle/>
        <a:p>
          <a:r>
            <a:rPr lang="da-DK" sz="2000" b="1" dirty="0" smtClean="0"/>
            <a:t>Problem </a:t>
          </a:r>
        </a:p>
        <a:p>
          <a:r>
            <a:rPr lang="da-DK" sz="2000" b="1" dirty="0" err="1" smtClean="0"/>
            <a:t>Solving</a:t>
          </a:r>
          <a:endParaRPr lang="da-DK" sz="2000" b="1" dirty="0" smtClean="0"/>
        </a:p>
      </dgm:t>
    </dgm:pt>
    <dgm:pt modelId="{84ECE042-964F-4351-8CB2-8363D42014A0}" type="parTrans" cxnId="{1B6C6E68-DA70-4366-B595-0BCE7192C0E4}">
      <dgm:prSet/>
      <dgm:spPr/>
      <dgm:t>
        <a:bodyPr/>
        <a:lstStyle/>
        <a:p>
          <a:endParaRPr lang="da-DK"/>
        </a:p>
      </dgm:t>
    </dgm:pt>
    <dgm:pt modelId="{67C05610-AA11-48A2-A0EB-F9B5402C6641}" type="sibTrans" cxnId="{1B6C6E68-DA70-4366-B595-0BCE7192C0E4}">
      <dgm:prSet/>
      <dgm:spPr/>
      <dgm:t>
        <a:bodyPr/>
        <a:lstStyle/>
        <a:p>
          <a:endParaRPr lang="da-DK"/>
        </a:p>
      </dgm:t>
    </dgm:pt>
    <dgm:pt modelId="{17A7FD3D-00D4-4378-88A1-BC2BA2A639F0}">
      <dgm:prSet phldrT="[Tekst]" custT="1"/>
      <dgm:spPr>
        <a:solidFill>
          <a:srgbClr val="211A52"/>
        </a:solidFill>
        <a:ln>
          <a:noFill/>
        </a:ln>
      </dgm:spPr>
      <dgm:t>
        <a:bodyPr/>
        <a:lstStyle/>
        <a:p>
          <a:r>
            <a:rPr lang="da-DK" sz="2000" b="1" dirty="0" smtClean="0"/>
            <a:t>Project </a:t>
          </a:r>
        </a:p>
        <a:p>
          <a:r>
            <a:rPr lang="da-DK" sz="2000" b="1" dirty="0" smtClean="0"/>
            <a:t>Report</a:t>
          </a:r>
          <a:endParaRPr lang="da-DK" sz="2000" b="1" dirty="0"/>
        </a:p>
      </dgm:t>
    </dgm:pt>
    <dgm:pt modelId="{7A7B9E19-37C5-45DC-93E5-DF2451ADE54C}" type="parTrans" cxnId="{48306BCB-D7A3-4CEE-A229-F95986D679B0}">
      <dgm:prSet/>
      <dgm:spPr/>
      <dgm:t>
        <a:bodyPr/>
        <a:lstStyle/>
        <a:p>
          <a:endParaRPr lang="da-DK"/>
        </a:p>
      </dgm:t>
    </dgm:pt>
    <dgm:pt modelId="{B9A96180-8F1C-47E6-947B-A09ECD279BAC}" type="sibTrans" cxnId="{48306BCB-D7A3-4CEE-A229-F95986D679B0}">
      <dgm:prSet/>
      <dgm:spPr/>
      <dgm:t>
        <a:bodyPr/>
        <a:lstStyle/>
        <a:p>
          <a:endParaRPr lang="da-DK"/>
        </a:p>
      </dgm:t>
    </dgm:pt>
    <dgm:pt modelId="{3A43F8BC-0DE0-4E11-BDE5-D98FB17E4103}" type="pres">
      <dgm:prSet presAssocID="{27F43B57-FCE4-42C4-9CAC-27E6DA66690E}" presName="CompostProcess" presStyleCnt="0">
        <dgm:presLayoutVars>
          <dgm:dir/>
          <dgm:resizeHandles val="exact"/>
        </dgm:presLayoutVars>
      </dgm:prSet>
      <dgm:spPr/>
    </dgm:pt>
    <dgm:pt modelId="{80C4567E-E848-448D-98D2-5D2F84EF1EF9}" type="pres">
      <dgm:prSet presAssocID="{27F43B57-FCE4-42C4-9CAC-27E6DA66690E}" presName="arrow" presStyleLbl="bgShp" presStyleIdx="0" presStyleCnt="1"/>
      <dgm:spPr>
        <a:solidFill>
          <a:srgbClr val="594FBF"/>
        </a:solidFill>
      </dgm:spPr>
    </dgm:pt>
    <dgm:pt modelId="{CE3F3B18-3223-413E-9FDB-82002378B5F7}" type="pres">
      <dgm:prSet presAssocID="{27F43B57-FCE4-42C4-9CAC-27E6DA66690E}" presName="linearProcess" presStyleCnt="0"/>
      <dgm:spPr/>
    </dgm:pt>
    <dgm:pt modelId="{DB06360E-4C27-4D98-8B4D-9F5DCE00423F}" type="pres">
      <dgm:prSet presAssocID="{4E180629-9E3F-40B6-9ACD-136BD0377CD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220D690-A77F-4284-8165-4A080B451D37}" type="pres">
      <dgm:prSet presAssocID="{2025D9CE-2F59-4648-A933-C441DBD69E1F}" presName="sibTrans" presStyleCnt="0"/>
      <dgm:spPr/>
    </dgm:pt>
    <dgm:pt modelId="{C73FFD99-5CFC-43B6-B02A-D77232205E4F}" type="pres">
      <dgm:prSet presAssocID="{5522D420-2E9C-4090-BD42-055C142F7CD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35CE1CD-3E00-455E-AEFE-7A00D7ABBCBD}" type="pres">
      <dgm:prSet presAssocID="{67C05610-AA11-48A2-A0EB-F9B5402C6641}" presName="sibTrans" presStyleCnt="0"/>
      <dgm:spPr/>
    </dgm:pt>
    <dgm:pt modelId="{8246E0DF-1D73-498E-9266-55E1499E4662}" type="pres">
      <dgm:prSet presAssocID="{17A7FD3D-00D4-4378-88A1-BC2BA2A639F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D058E4B0-60CC-4C66-AD2D-6B139A954B67}" type="presOf" srcId="{17A7FD3D-00D4-4378-88A1-BC2BA2A639F0}" destId="{8246E0DF-1D73-498E-9266-55E1499E4662}" srcOrd="0" destOrd="0" presId="urn:microsoft.com/office/officeart/2005/8/layout/hProcess9"/>
    <dgm:cxn modelId="{A160DBD3-BE6F-4DCF-954F-E72CADBC21AD}" type="presOf" srcId="{5522D420-2E9C-4090-BD42-055C142F7CD4}" destId="{C73FFD99-5CFC-43B6-B02A-D77232205E4F}" srcOrd="0" destOrd="0" presId="urn:microsoft.com/office/officeart/2005/8/layout/hProcess9"/>
    <dgm:cxn modelId="{1B6C6E68-DA70-4366-B595-0BCE7192C0E4}" srcId="{27F43B57-FCE4-42C4-9CAC-27E6DA66690E}" destId="{5522D420-2E9C-4090-BD42-055C142F7CD4}" srcOrd="1" destOrd="0" parTransId="{84ECE042-964F-4351-8CB2-8363D42014A0}" sibTransId="{67C05610-AA11-48A2-A0EB-F9B5402C6641}"/>
    <dgm:cxn modelId="{40CFAD4D-970B-4665-A22E-68EA7A6B23A9}" type="presOf" srcId="{27F43B57-FCE4-42C4-9CAC-27E6DA66690E}" destId="{3A43F8BC-0DE0-4E11-BDE5-D98FB17E4103}" srcOrd="0" destOrd="0" presId="urn:microsoft.com/office/officeart/2005/8/layout/hProcess9"/>
    <dgm:cxn modelId="{BFB24490-DAF5-494E-BEDE-63F6F93953F8}" srcId="{27F43B57-FCE4-42C4-9CAC-27E6DA66690E}" destId="{4E180629-9E3F-40B6-9ACD-136BD0377CD7}" srcOrd="0" destOrd="0" parTransId="{6953280F-81CD-487D-B455-D5DAE1D37EE5}" sibTransId="{2025D9CE-2F59-4648-A933-C441DBD69E1F}"/>
    <dgm:cxn modelId="{48306BCB-D7A3-4CEE-A229-F95986D679B0}" srcId="{27F43B57-FCE4-42C4-9CAC-27E6DA66690E}" destId="{17A7FD3D-00D4-4378-88A1-BC2BA2A639F0}" srcOrd="2" destOrd="0" parTransId="{7A7B9E19-37C5-45DC-93E5-DF2451ADE54C}" sibTransId="{B9A96180-8F1C-47E6-947B-A09ECD279BAC}"/>
    <dgm:cxn modelId="{ACFD506B-CE1A-4591-A6F9-D45986E718F5}" type="presOf" srcId="{4E180629-9E3F-40B6-9ACD-136BD0377CD7}" destId="{DB06360E-4C27-4D98-8B4D-9F5DCE00423F}" srcOrd="0" destOrd="0" presId="urn:microsoft.com/office/officeart/2005/8/layout/hProcess9"/>
    <dgm:cxn modelId="{02856DDE-6FB4-4C45-B6D4-3C65C764017A}" type="presParOf" srcId="{3A43F8BC-0DE0-4E11-BDE5-D98FB17E4103}" destId="{80C4567E-E848-448D-98D2-5D2F84EF1EF9}" srcOrd="0" destOrd="0" presId="urn:microsoft.com/office/officeart/2005/8/layout/hProcess9"/>
    <dgm:cxn modelId="{A9987D1C-516A-4ED0-969F-35C96C7B40D7}" type="presParOf" srcId="{3A43F8BC-0DE0-4E11-BDE5-D98FB17E4103}" destId="{CE3F3B18-3223-413E-9FDB-82002378B5F7}" srcOrd="1" destOrd="0" presId="urn:microsoft.com/office/officeart/2005/8/layout/hProcess9"/>
    <dgm:cxn modelId="{7BA2A7C1-F2A0-4856-9C44-BF5B2D01480B}" type="presParOf" srcId="{CE3F3B18-3223-413E-9FDB-82002378B5F7}" destId="{DB06360E-4C27-4D98-8B4D-9F5DCE00423F}" srcOrd="0" destOrd="0" presId="urn:microsoft.com/office/officeart/2005/8/layout/hProcess9"/>
    <dgm:cxn modelId="{EAEA4BBC-B748-4067-BB13-DB9FE181AFAB}" type="presParOf" srcId="{CE3F3B18-3223-413E-9FDB-82002378B5F7}" destId="{C220D690-A77F-4284-8165-4A080B451D37}" srcOrd="1" destOrd="0" presId="urn:microsoft.com/office/officeart/2005/8/layout/hProcess9"/>
    <dgm:cxn modelId="{0B2417FD-F361-43CF-A6B8-98752D3AFCBB}" type="presParOf" srcId="{CE3F3B18-3223-413E-9FDB-82002378B5F7}" destId="{C73FFD99-5CFC-43B6-B02A-D77232205E4F}" srcOrd="2" destOrd="0" presId="urn:microsoft.com/office/officeart/2005/8/layout/hProcess9"/>
    <dgm:cxn modelId="{309BAB33-57CF-44CA-A5D2-24128A8B87C1}" type="presParOf" srcId="{CE3F3B18-3223-413E-9FDB-82002378B5F7}" destId="{135CE1CD-3E00-455E-AEFE-7A00D7ABBCBD}" srcOrd="3" destOrd="0" presId="urn:microsoft.com/office/officeart/2005/8/layout/hProcess9"/>
    <dgm:cxn modelId="{C83CA543-0785-4D5B-851C-1F20F3AD3E44}" type="presParOf" srcId="{CE3F3B18-3223-413E-9FDB-82002378B5F7}" destId="{8246E0DF-1D73-498E-9266-55E1499E46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4567E-E848-448D-98D2-5D2F84EF1EF9}">
      <dsp:nvSpPr>
        <dsp:cNvPr id="0" name=""/>
        <dsp:cNvSpPr/>
      </dsp:nvSpPr>
      <dsp:spPr>
        <a:xfrm>
          <a:off x="605642" y="0"/>
          <a:ext cx="6863954" cy="3432175"/>
        </a:xfrm>
        <a:prstGeom prst="rightArrow">
          <a:avLst/>
        </a:prstGeom>
        <a:solidFill>
          <a:srgbClr val="594FB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6360E-4C27-4D98-8B4D-9F5DCE00423F}">
      <dsp:nvSpPr>
        <dsp:cNvPr id="0" name=""/>
        <dsp:cNvSpPr/>
      </dsp:nvSpPr>
      <dsp:spPr>
        <a:xfrm>
          <a:off x="0" y="1029652"/>
          <a:ext cx="2422572" cy="1372870"/>
        </a:xfrm>
        <a:prstGeom prst="roundRect">
          <a:avLst/>
        </a:prstGeom>
        <a:solidFill>
          <a:srgbClr val="211A52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smtClean="0"/>
            <a:t>Problem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smtClean="0"/>
            <a:t>Analysis</a:t>
          </a:r>
          <a:endParaRPr lang="da-DK" sz="2000" b="1" kern="1200" dirty="0"/>
        </a:p>
      </dsp:txBody>
      <dsp:txXfrm>
        <a:off x="67018" y="1096670"/>
        <a:ext cx="2288536" cy="1238834"/>
      </dsp:txXfrm>
    </dsp:sp>
    <dsp:sp modelId="{C73FFD99-5CFC-43B6-B02A-D77232205E4F}">
      <dsp:nvSpPr>
        <dsp:cNvPr id="0" name=""/>
        <dsp:cNvSpPr/>
      </dsp:nvSpPr>
      <dsp:spPr>
        <a:xfrm>
          <a:off x="2826334" y="1029652"/>
          <a:ext cx="2422572" cy="1372870"/>
        </a:xfrm>
        <a:prstGeom prst="roundRect">
          <a:avLst/>
        </a:prstGeom>
        <a:solidFill>
          <a:srgbClr val="211A52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smtClean="0"/>
            <a:t>Problem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err="1" smtClean="0"/>
            <a:t>Solving</a:t>
          </a:r>
          <a:endParaRPr lang="da-DK" sz="2000" b="1" kern="1200" dirty="0" smtClean="0"/>
        </a:p>
      </dsp:txBody>
      <dsp:txXfrm>
        <a:off x="2893352" y="1096670"/>
        <a:ext cx="2288536" cy="1238834"/>
      </dsp:txXfrm>
    </dsp:sp>
    <dsp:sp modelId="{8246E0DF-1D73-498E-9266-55E1499E4662}">
      <dsp:nvSpPr>
        <dsp:cNvPr id="0" name=""/>
        <dsp:cNvSpPr/>
      </dsp:nvSpPr>
      <dsp:spPr>
        <a:xfrm>
          <a:off x="5652668" y="1029652"/>
          <a:ext cx="2422572" cy="1372870"/>
        </a:xfrm>
        <a:prstGeom prst="roundRect">
          <a:avLst/>
        </a:prstGeom>
        <a:solidFill>
          <a:srgbClr val="211A52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smtClean="0"/>
            <a:t>Project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b="1" kern="1200" dirty="0" smtClean="0"/>
            <a:t>Report</a:t>
          </a:r>
          <a:endParaRPr lang="da-DK" sz="2000" b="1" kern="1200" dirty="0"/>
        </a:p>
      </dsp:txBody>
      <dsp:txXfrm>
        <a:off x="5719686" y="1096670"/>
        <a:ext cx="2288536" cy="1238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7B7-9729-4998-A735-980F4A67C550}" type="datetimeFigureOut">
              <a:rPr lang="da-DK" smtClean="0"/>
              <a:t>08-02-2016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74EA0-E96F-4A9F-BECE-F82ED93FDC3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9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4917"/>
            <a:ext cx="9136136" cy="57100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 b="1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4F2D-3E4C-4B5D-BE90-617E350CBCB0}" type="datetime1">
              <a:rPr lang="en-US" smtClean="0"/>
              <a:t>2/8/2016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610256" y="3361556"/>
            <a:ext cx="7920880" cy="1123112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3433564"/>
            <a:ext cx="7776864" cy="984109"/>
          </a:xfrm>
        </p:spPr>
        <p:txBody>
          <a:bodyPr anchor="ctr"/>
          <a:lstStyle>
            <a:lvl1pPr marL="0" indent="0" algn="ctr">
              <a:buNone/>
              <a:defRPr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4801716"/>
            <a:ext cx="1224137" cy="8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9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3721596"/>
            <a:ext cx="5486400" cy="472283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1792288" y="510646"/>
            <a:ext cx="5486400" cy="3066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the </a:t>
            </a:r>
            <a:r>
              <a:rPr lang="da-DK" dirty="0" err="1" smtClean="0"/>
              <a:t>icon</a:t>
            </a:r>
            <a:r>
              <a:rPr lang="da-DK" dirty="0" smtClean="0"/>
              <a:t> to </a:t>
            </a:r>
            <a:r>
              <a:rPr lang="da-DK" dirty="0" err="1" smtClean="0"/>
              <a:t>place</a:t>
            </a:r>
            <a:r>
              <a:rPr lang="da-DK" dirty="0" smtClean="0"/>
              <a:t> </a:t>
            </a:r>
            <a:r>
              <a:rPr lang="da-DK" dirty="0" err="1" smtClean="0"/>
              <a:t>picture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316764"/>
            <a:ext cx="5486400" cy="42494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54616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1876-57C1-4E57-B3D5-811D4A7749BD}" type="datetime1">
              <a:rPr lang="en-US" smtClean="0"/>
              <a:t>2/8/2016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746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 picture - blu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the </a:t>
            </a:r>
            <a:r>
              <a:rPr lang="da-DK" dirty="0" err="1" smtClean="0"/>
              <a:t>icon</a:t>
            </a:r>
            <a:r>
              <a:rPr lang="da-DK" dirty="0" smtClean="0"/>
              <a:t> to </a:t>
            </a:r>
            <a:r>
              <a:rPr lang="da-DK" dirty="0" err="1" smtClean="0"/>
              <a:t>place</a:t>
            </a:r>
            <a:r>
              <a:rPr lang="da-DK" dirty="0" smtClean="0"/>
              <a:t> </a:t>
            </a:r>
            <a:r>
              <a:rPr lang="da-DK" dirty="0" err="1" smtClean="0"/>
              <a:t>picture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A2E2-4A97-4510-BCDE-7B7FE2925400}" type="datetime1">
              <a:rPr lang="en-US" smtClean="0"/>
              <a:t>2/8/2016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3001516"/>
            <a:ext cx="7632848" cy="1728191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rgbClr val="211A52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4977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 picture - whit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the </a:t>
            </a:r>
            <a:r>
              <a:rPr lang="da-DK" dirty="0" err="1" smtClean="0"/>
              <a:t>icon</a:t>
            </a:r>
            <a:r>
              <a:rPr lang="da-DK" dirty="0" smtClean="0"/>
              <a:t> to </a:t>
            </a:r>
            <a:r>
              <a:rPr lang="da-DK" dirty="0" err="1" smtClean="0"/>
              <a:t>place</a:t>
            </a:r>
            <a:r>
              <a:rPr lang="da-DK" dirty="0" smtClean="0"/>
              <a:t> </a:t>
            </a:r>
            <a:r>
              <a:rPr lang="da-DK" dirty="0" err="1" smtClean="0"/>
              <a:t>picture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7584" y="3001516"/>
            <a:ext cx="7488832" cy="1728191"/>
          </a:xfrm>
        </p:spPr>
        <p:txBody>
          <a:bodyPr anchor="t">
            <a:normAutofit/>
          </a:bodyPr>
          <a:lstStyle>
            <a:lvl1pPr algn="ctr">
              <a:defRPr sz="2400" b="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27FB-E98B-4846-B79F-E8A32E28DB0F}" type="datetime1">
              <a:rPr lang="en-US" smtClean="0"/>
              <a:t>2/8/2016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3012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4917"/>
            <a:ext cx="9136136" cy="5710086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611560" y="2077413"/>
            <a:ext cx="7920880" cy="13201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5396"/>
            <a:ext cx="7772400" cy="1225021"/>
          </a:xfrm>
        </p:spPr>
        <p:txBody>
          <a:bodyPr/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5749-9A07-4D32-9BA1-70B5CAE1178C}" type="datetime1">
              <a:rPr lang="en-US" smtClean="0"/>
              <a:t>2/8/2016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4801716"/>
            <a:ext cx="1224137" cy="8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70181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3711-8C3B-408F-87AD-E09A0080C459}" type="datetime3">
              <a:rPr lang="da-DK" smtClean="0"/>
              <a:t>08.02.2016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3635896" y="217207"/>
            <a:ext cx="4824536" cy="468052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97379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BE53-6C39-4C63-9F8D-3493893D403B}" type="datetime1">
              <a:rPr lang="en-US" smtClean="0"/>
              <a:t>2/8/2016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itel 1"/>
          <p:cNvSpPr>
            <a:spLocks noGrp="1"/>
          </p:cNvSpPr>
          <p:nvPr>
            <p:ph type="title" hasCustomPrompt="1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idx="1" hasCustomPrompt="1"/>
          </p:nvPr>
        </p:nvSpPr>
        <p:spPr>
          <a:xfrm>
            <a:off x="457200" y="1333503"/>
            <a:ext cx="8229600" cy="339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55525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C8BB-F69C-41F0-97E2-212D172D3B53}" type="datetime1">
              <a:rPr lang="en-US" smtClean="0"/>
              <a:t>2/8/2016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457200" y="1333503"/>
            <a:ext cx="8229600" cy="3468213"/>
          </a:xfrm>
        </p:spPr>
        <p:txBody>
          <a:bodyPr/>
          <a:lstStyle>
            <a:lvl1pPr marL="0" indent="0">
              <a:buClr>
                <a:srgbClr val="54616E"/>
              </a:buClr>
              <a:buSzPct val="100000"/>
              <a:buFont typeface="Arial" pitchFamily="34" charset="0"/>
              <a:buNone/>
              <a:defRPr>
                <a:solidFill>
                  <a:srgbClr val="54616E"/>
                </a:solidFill>
              </a:defRPr>
            </a:lvl1pPr>
            <a:lvl2pPr marL="457200" indent="0">
              <a:buNone/>
              <a:defRPr>
                <a:solidFill>
                  <a:srgbClr val="54616E"/>
                </a:solidFill>
              </a:defRPr>
            </a:lvl2pPr>
            <a:lvl3pPr marL="914400" indent="0">
              <a:buNone/>
              <a:defRPr>
                <a:solidFill>
                  <a:srgbClr val="54616E"/>
                </a:solidFill>
              </a:defRPr>
            </a:lvl3pPr>
            <a:lvl4pPr marL="1371600" indent="0">
              <a:buNone/>
              <a:defRPr>
                <a:solidFill>
                  <a:srgbClr val="54616E"/>
                </a:solidFill>
              </a:defRPr>
            </a:lvl4pPr>
            <a:lvl5pPr marL="1828800" indent="0">
              <a:buNone/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  <a:p>
            <a:pPr lvl="0"/>
            <a:endParaRPr lang="da-DK" dirty="0" smtClean="0"/>
          </a:p>
          <a:p>
            <a:pPr lvl="0"/>
            <a:endParaRPr lang="da-DK" dirty="0" smtClean="0"/>
          </a:p>
          <a:p>
            <a:pPr lvl="0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972117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aragrap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2487479"/>
            <a:ext cx="7772400" cy="1135063"/>
          </a:xfrm>
        </p:spPr>
        <p:txBody>
          <a:bodyPr anchor="t"/>
          <a:lstStyle>
            <a:lvl1pPr algn="ctr">
              <a:defRPr sz="2400" b="0" cap="all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1237321"/>
            <a:ext cx="7772400" cy="1250156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5461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CLICK TO EDIT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2B0-E7E2-4CF5-913E-3C1EE37363B7}" type="datetime1">
              <a:rPr lang="en-US" smtClean="0"/>
              <a:t>2/8/2016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03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A3FD1-DFEE-478F-8764-EA4A12E6E420}" type="datetime1">
              <a:rPr lang="en-US" smtClean="0"/>
              <a:t>2/8/2016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457200" y="1297329"/>
            <a:ext cx="3970784" cy="3432380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idx="13" hasCustomPrompt="1"/>
          </p:nvPr>
        </p:nvSpPr>
        <p:spPr>
          <a:xfrm>
            <a:off x="4716016" y="1297329"/>
            <a:ext cx="3970784" cy="3432380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5451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279261"/>
            <a:ext cx="4040188" cy="53313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30" y="1279261"/>
            <a:ext cx="4041775" cy="533136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211A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3CBE-7DAD-4AD6-A447-AE25CEF4DF49}" type="datetime1">
              <a:rPr lang="en-US" smtClean="0"/>
              <a:t>2/8/2016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indhold 2"/>
          <p:cNvSpPr>
            <a:spLocks noGrp="1"/>
          </p:cNvSpPr>
          <p:nvPr>
            <p:ph idx="13" hasCustomPrompt="1"/>
          </p:nvPr>
        </p:nvSpPr>
        <p:spPr>
          <a:xfrm>
            <a:off x="467544" y="1837387"/>
            <a:ext cx="4032448" cy="2892321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1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4633664" y="1837387"/>
            <a:ext cx="4042792" cy="2892321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482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A6F4-40AE-463F-85E5-665BB46F1CBB}" type="datetime1">
              <a:rPr lang="en-US" smtClean="0"/>
              <a:t>2/8/2016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838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E1AC8-7F67-46F6-B557-46F7F820EB38}" type="datetime1">
              <a:rPr lang="en-US" smtClean="0"/>
              <a:t>2/8/2016</a:t>
            </a:fld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80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2" y="227541"/>
            <a:ext cx="3008313" cy="968376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195918"/>
            <a:ext cx="3008313" cy="346178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86D9-E5D1-499F-92A5-9D5B7169092D}" type="datetime1">
              <a:rPr lang="en-US" smtClean="0"/>
              <a:t>2/8/2016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3635896" y="217207"/>
            <a:ext cx="4824536" cy="4440493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062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468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4616E"/>
                </a:solidFill>
              </a:defRPr>
            </a:lvl1pPr>
          </a:lstStyle>
          <a:p>
            <a:fld id="{A355CBA8-7D2E-46F8-A8E5-BD7BACFEDE84}" type="datetime1">
              <a:rPr lang="en-US" smtClean="0"/>
              <a:t>2/8/2016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4616E"/>
                </a:solidFill>
              </a:defRPr>
            </a:lvl1pPr>
          </a:lstStyle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4801716"/>
            <a:ext cx="1224137" cy="8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9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baseline="0">
          <a:solidFill>
            <a:srgbClr val="211A5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PROBLEM BASED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LEARNING (PBL)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”the aau model”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 02.09.2016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30789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9221" y="985292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ASSESMENT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004048" y="2137420"/>
            <a:ext cx="3600400" cy="28403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The project work is completed by an examination which assesses students’ individual performances in the project work.</a:t>
            </a:r>
          </a:p>
          <a:p>
            <a:pPr marL="0" indent="0">
              <a:buNone/>
            </a:pPr>
            <a:r>
              <a:rPr lang="en-US" dirty="0" smtClean="0"/>
              <a:t>Emphasis is on the assessment of the individual student’s knowledge, skills and competences. </a:t>
            </a:r>
          </a:p>
          <a:p>
            <a:pPr marL="0" indent="0">
              <a:buNone/>
            </a:pPr>
            <a:r>
              <a:rPr lang="en-US" dirty="0" smtClean="0"/>
              <a:t>The assessment takes place in connection with the students’ presentation and discussion of their project, including the approach taken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the results achieved by the group. 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220"/>
            <a:ext cx="3543300" cy="464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7735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STUDENTS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932040" y="2281436"/>
            <a:ext cx="3600400" cy="25442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Students at </a:t>
            </a:r>
            <a:r>
              <a:rPr lang="en-US" dirty="0"/>
              <a:t>A</a:t>
            </a:r>
            <a:r>
              <a:rPr lang="en-US" dirty="0" smtClean="0"/>
              <a:t>alborg </a:t>
            </a:r>
            <a:r>
              <a:rPr lang="en-US" dirty="0"/>
              <a:t>U</a:t>
            </a:r>
            <a:r>
              <a:rPr lang="en-US" dirty="0" smtClean="0"/>
              <a:t>niversity engage in </a:t>
            </a:r>
            <a:r>
              <a:rPr lang="en-US" dirty="0" smtClean="0"/>
              <a:t>project based </a:t>
            </a:r>
            <a:r>
              <a:rPr lang="en-US" dirty="0" smtClean="0"/>
              <a:t>work, and all students receive an early introduction to the AAU PBL model and the reasons for its application.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228"/>
            <a:ext cx="353758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4754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ACADEMIC STAFF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932040" y="2281436"/>
            <a:ext cx="3600400" cy="25442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All academic staff at </a:t>
            </a:r>
            <a:r>
              <a:rPr lang="en-US" dirty="0"/>
              <a:t>A</a:t>
            </a:r>
            <a:r>
              <a:rPr lang="en-US" dirty="0" smtClean="0"/>
              <a:t>alborg </a:t>
            </a:r>
            <a:r>
              <a:rPr lang="en-US" dirty="0"/>
              <a:t>U</a:t>
            </a:r>
            <a:r>
              <a:rPr lang="en-US" dirty="0" smtClean="0"/>
              <a:t>niversity implement the AAU model in their pedagogical activities. </a:t>
            </a:r>
          </a:p>
          <a:p>
            <a:pPr marL="0" indent="0">
              <a:buNone/>
            </a:pPr>
            <a:r>
              <a:rPr lang="en-US" dirty="0" smtClean="0"/>
              <a:t>All academic staff are introduced to the AAU model and its implementation through in-house activities, continuing education courses etc.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5</a:t>
            </a:r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28"/>
            <a:ext cx="354901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8954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/>
              <a:t>EXTERNAL RELATIONS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162466" y="2281436"/>
            <a:ext cx="3600400" cy="25442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Working with authentic issues implies that the university maintains close contact with external </a:t>
            </a:r>
            <a:r>
              <a:rPr lang="en-US" dirty="0" err="1" smtClean="0"/>
              <a:t>organisations</a:t>
            </a:r>
            <a:r>
              <a:rPr lang="en-US" dirty="0" smtClean="0"/>
              <a:t>. 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6</a:t>
            </a:r>
            <a:endParaRPr lang="da-D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28"/>
            <a:ext cx="352615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2862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/>
              <a:t>RESOURCES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162466" y="2281436"/>
            <a:ext cx="3600400" cy="25442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university acquires and deploys resources in ways</a:t>
            </a:r>
          </a:p>
          <a:p>
            <a:pPr marL="0" indent="0">
              <a:buNone/>
            </a:pPr>
            <a:r>
              <a:rPr lang="en-US" dirty="0" smtClean="0"/>
              <a:t>That consistently support the AAU PBL model. 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7</a:t>
            </a:r>
            <a:endParaRPr lang="da-D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1236"/>
            <a:ext cx="3531870" cy="463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63325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STUDENT ORGANISATION AND PROGRAMME ADMINISTRATION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932040" y="2137420"/>
            <a:ext cx="3600400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The administration of the study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 is undertaken primarily by schools, student councils and study boards as well as by support staff. Administrative decisions regarding study </a:t>
            </a:r>
            <a:r>
              <a:rPr lang="en-US" sz="1200" dirty="0" err="1" smtClean="0"/>
              <a:t>programmes</a:t>
            </a:r>
            <a:r>
              <a:rPr lang="en-US" sz="1200" dirty="0" smtClean="0"/>
              <a:t> are made in schools and study boards. Within each study </a:t>
            </a:r>
            <a:r>
              <a:rPr lang="en-US" sz="1200" dirty="0" err="1"/>
              <a:t>p</a:t>
            </a:r>
            <a:r>
              <a:rPr lang="en-US" sz="1200" dirty="0" err="1" smtClean="0"/>
              <a:t>rogramme</a:t>
            </a:r>
            <a:r>
              <a:rPr lang="en-US" sz="1200" dirty="0" smtClean="0"/>
              <a:t>, semester coordinators are appointed; these will have an overview of the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 details for that semester.</a:t>
            </a:r>
            <a:br>
              <a:rPr lang="en-US" sz="1200" dirty="0" smtClean="0"/>
            </a:b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The university has established </a:t>
            </a:r>
            <a:r>
              <a:rPr lang="en-US" sz="1200" dirty="0" err="1" smtClean="0"/>
              <a:t>organisational</a:t>
            </a:r>
            <a:r>
              <a:rPr lang="en-US" sz="1200" dirty="0" smtClean="0"/>
              <a:t> and administrative structures which facilitate efficient and development-oriented application of the </a:t>
            </a:r>
            <a:r>
              <a:rPr lang="en-US" sz="1200" dirty="0" smtClean="0"/>
              <a:t>AAU model</a:t>
            </a:r>
            <a:r>
              <a:rPr lang="en-US" sz="1200" dirty="0" smtClean="0"/>
              <a:t>. This is implemented through cooperation between schools, student councils and study boards.</a:t>
            </a:r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8</a:t>
            </a:r>
            <a:endParaRPr lang="da-D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28"/>
            <a:ext cx="3537585" cy="46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8901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9221" y="1052524"/>
            <a:ext cx="3888432" cy="968375"/>
          </a:xfrm>
        </p:spPr>
        <p:txBody>
          <a:bodyPr/>
          <a:lstStyle/>
          <a:p>
            <a:pPr algn="ctr"/>
            <a:r>
              <a:rPr lang="da-DK" dirty="0"/>
              <a:t>RESEARCH IN PBL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076056" y="2137420"/>
            <a:ext cx="3672408" cy="2889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Aalborg </a:t>
            </a:r>
            <a:r>
              <a:rPr lang="en-US" dirty="0"/>
              <a:t>U</a:t>
            </a:r>
            <a:r>
              <a:rPr lang="en-US" dirty="0" smtClean="0"/>
              <a:t>niversity conducts targeted research within</a:t>
            </a:r>
          </a:p>
          <a:p>
            <a:pPr marL="0" indent="0">
              <a:buNone/>
            </a:pPr>
            <a:r>
              <a:rPr lang="en-US" dirty="0" smtClean="0"/>
              <a:t>Problem based </a:t>
            </a:r>
            <a:r>
              <a:rPr lang="en-US" dirty="0" smtClean="0"/>
              <a:t>and </a:t>
            </a:r>
            <a:r>
              <a:rPr lang="en-US" dirty="0" smtClean="0"/>
              <a:t>project oriented </a:t>
            </a:r>
            <a:r>
              <a:rPr lang="en-US" dirty="0" smtClean="0"/>
              <a:t>learning.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Research in PBL is, to a certain extent, based on university</a:t>
            </a:r>
          </a:p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valuation results, enabling the university to document results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adapt and develop the AAU PBL model.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dirty="0" smtClean="0"/>
              <a:t>9</a:t>
            </a:r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28"/>
            <a:ext cx="3560445" cy="46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190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KNOWLEDGE FOR THE WORLD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Aalborg </a:t>
            </a:r>
            <a:r>
              <a:rPr lang="da-DK" dirty="0" err="1"/>
              <a:t>UniversitY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>strategi 2016 - 2021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694098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6193"/>
            <a:ext cx="4752528" cy="968375"/>
          </a:xfrm>
        </p:spPr>
        <p:txBody>
          <a:bodyPr/>
          <a:lstStyle/>
          <a:p>
            <a:pPr algn="ctr"/>
            <a:r>
              <a:rPr lang="da-DK" dirty="0" smtClean="0"/>
              <a:t>VISION FOR </a:t>
            </a:r>
            <a:br>
              <a:rPr lang="da-DK" dirty="0" smtClean="0"/>
            </a:br>
            <a:r>
              <a:rPr lang="da-DK" dirty="0" smtClean="0"/>
              <a:t>PROBLEM BASED LEARNING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85192" y="1325381"/>
            <a:ext cx="4824536" cy="3716362"/>
          </a:xfrm>
        </p:spPr>
        <p:txBody>
          <a:bodyPr>
            <a:normAutofit fontScale="92500" lnSpcReduction="10000"/>
          </a:bodyPr>
          <a:lstStyle/>
          <a:p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AAU </a:t>
            </a:r>
            <a:r>
              <a:rPr lang="da-DK" dirty="0"/>
              <a:t>is </a:t>
            </a:r>
            <a:r>
              <a:rPr lang="da-DK" dirty="0" err="1"/>
              <a:t>internationally</a:t>
            </a:r>
            <a:r>
              <a:rPr lang="da-DK" dirty="0"/>
              <a:t> </a:t>
            </a:r>
            <a:r>
              <a:rPr lang="da-DK" dirty="0" err="1"/>
              <a:t>recognised</a:t>
            </a:r>
            <a:r>
              <a:rPr lang="da-DK" dirty="0"/>
              <a:t> for </a:t>
            </a:r>
            <a:r>
              <a:rPr lang="da-DK" dirty="0" err="1"/>
              <a:t>our</a:t>
            </a:r>
            <a:r>
              <a:rPr lang="da-DK" dirty="0"/>
              <a:t> problem and </a:t>
            </a:r>
            <a:r>
              <a:rPr lang="da-DK" dirty="0" err="1"/>
              <a:t>project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learning</a:t>
            </a:r>
            <a:r>
              <a:rPr lang="da-DK" dirty="0"/>
              <a:t> and the </a:t>
            </a:r>
            <a:r>
              <a:rPr lang="da-DK" dirty="0" err="1"/>
              <a:t>documented</a:t>
            </a:r>
            <a:r>
              <a:rPr lang="da-DK" dirty="0"/>
              <a:t> </a:t>
            </a:r>
            <a:r>
              <a:rPr lang="da-DK" dirty="0" err="1"/>
              <a:t>results</a:t>
            </a:r>
            <a:r>
              <a:rPr lang="da-DK" dirty="0"/>
              <a:t> of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learning</a:t>
            </a:r>
            <a:r>
              <a:rPr lang="da-DK" dirty="0"/>
              <a:t> </a:t>
            </a:r>
            <a:r>
              <a:rPr lang="da-DK" dirty="0" err="1"/>
              <a:t>method</a:t>
            </a:r>
            <a:r>
              <a:rPr lang="da-DK" dirty="0" smtClean="0"/>
              <a:t>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All </a:t>
            </a:r>
            <a:r>
              <a:rPr lang="da-DK" dirty="0" err="1"/>
              <a:t>our</a:t>
            </a:r>
            <a:r>
              <a:rPr lang="da-DK" dirty="0"/>
              <a:t> students and </a:t>
            </a:r>
            <a:r>
              <a:rPr lang="da-DK" dirty="0" err="1"/>
              <a:t>staff</a:t>
            </a:r>
            <a:r>
              <a:rPr lang="da-DK" dirty="0"/>
              <a:t> act out </a:t>
            </a:r>
            <a:r>
              <a:rPr lang="da-DK" dirty="0" err="1"/>
              <a:t>our</a:t>
            </a:r>
            <a:r>
              <a:rPr lang="da-DK" dirty="0"/>
              <a:t> basic principles of </a:t>
            </a:r>
            <a:r>
              <a:rPr lang="da-DK" dirty="0" smtClean="0"/>
              <a:t>problem </a:t>
            </a:r>
            <a:r>
              <a:rPr lang="da-DK" dirty="0"/>
              <a:t>and </a:t>
            </a:r>
            <a:r>
              <a:rPr lang="da-DK" dirty="0" err="1" smtClean="0"/>
              <a:t>project</a:t>
            </a:r>
            <a:r>
              <a:rPr lang="da-DK" dirty="0" smtClean="0"/>
              <a:t> </a:t>
            </a:r>
            <a:r>
              <a:rPr lang="da-DK" dirty="0" err="1"/>
              <a:t>l</a:t>
            </a:r>
            <a:r>
              <a:rPr lang="da-DK" dirty="0" err="1" smtClean="0"/>
              <a:t>earning</a:t>
            </a:r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is a general feature in all programmes at the </a:t>
            </a:r>
            <a:r>
              <a:rPr lang="da-DK" dirty="0" err="1" smtClean="0"/>
              <a:t>university</a:t>
            </a:r>
            <a:r>
              <a:rPr lang="da-DK" dirty="0"/>
              <a:t>. 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IT is an integral part of problem and </a:t>
            </a:r>
            <a:r>
              <a:rPr lang="da-DK" dirty="0" err="1"/>
              <a:t>project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learning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da-DK" sz="2400" spc="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39" y="553244"/>
            <a:ext cx="3086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927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323528" y="1057299"/>
            <a:ext cx="5184576" cy="3696411"/>
          </a:xfrm>
        </p:spPr>
        <p:txBody>
          <a:bodyPr>
            <a:normAutofit/>
          </a:bodyPr>
          <a:lstStyle/>
          <a:p>
            <a:endParaRPr lang="da-DK" dirty="0" smtClean="0"/>
          </a:p>
          <a:p>
            <a:endParaRPr lang="da-DK" dirty="0" smtClean="0"/>
          </a:p>
          <a:p>
            <a:r>
              <a:rPr lang="da-DK" sz="1700" dirty="0" err="1" smtClean="0"/>
              <a:t>Identify</a:t>
            </a:r>
            <a:r>
              <a:rPr lang="da-DK" sz="1700" dirty="0" smtClean="0"/>
              <a:t> </a:t>
            </a:r>
            <a:r>
              <a:rPr lang="da-DK" sz="1700" dirty="0" err="1"/>
              <a:t>existing</a:t>
            </a:r>
            <a:r>
              <a:rPr lang="da-DK" sz="1700" dirty="0"/>
              <a:t> research </a:t>
            </a:r>
            <a:r>
              <a:rPr lang="da-DK" sz="1700" dirty="0" err="1"/>
              <a:t>results</a:t>
            </a:r>
            <a:r>
              <a:rPr lang="da-DK" sz="1700" dirty="0"/>
              <a:t> of </a:t>
            </a:r>
            <a:r>
              <a:rPr lang="da-DK" sz="1700" dirty="0" err="1"/>
              <a:t>our</a:t>
            </a:r>
            <a:r>
              <a:rPr lang="da-DK" sz="1700" dirty="0"/>
              <a:t> PBL </a:t>
            </a:r>
            <a:r>
              <a:rPr lang="da-DK" sz="1700" dirty="0" err="1"/>
              <a:t>practice</a:t>
            </a:r>
            <a:endParaRPr lang="da-DK" sz="1700" dirty="0"/>
          </a:p>
          <a:p>
            <a:pPr marL="0" indent="0">
              <a:buNone/>
            </a:pPr>
            <a:endParaRPr lang="da-DK" sz="1700" dirty="0"/>
          </a:p>
          <a:p>
            <a:r>
              <a:rPr lang="da-DK" sz="1700" dirty="0"/>
              <a:t>A </a:t>
            </a:r>
            <a:r>
              <a:rPr lang="da-DK" sz="1700" dirty="0" err="1"/>
              <a:t>number</a:t>
            </a:r>
            <a:r>
              <a:rPr lang="da-DK" sz="1700" dirty="0"/>
              <a:t> of research and </a:t>
            </a:r>
            <a:r>
              <a:rPr lang="da-DK" sz="1700" dirty="0" err="1"/>
              <a:t>educational</a:t>
            </a:r>
            <a:r>
              <a:rPr lang="da-DK" sz="1700" dirty="0"/>
              <a:t> </a:t>
            </a:r>
            <a:r>
              <a:rPr lang="da-DK" sz="1700" dirty="0" err="1"/>
              <a:t>development</a:t>
            </a:r>
            <a:r>
              <a:rPr lang="da-DK" sz="1700" dirty="0"/>
              <a:t> </a:t>
            </a:r>
            <a:r>
              <a:rPr lang="da-DK" sz="1700" dirty="0" err="1"/>
              <a:t>projects</a:t>
            </a:r>
            <a:r>
              <a:rPr lang="da-DK" sz="1700" dirty="0"/>
              <a:t> </a:t>
            </a:r>
            <a:r>
              <a:rPr lang="da-DK" sz="1700" dirty="0" err="1"/>
              <a:t>will</a:t>
            </a:r>
            <a:r>
              <a:rPr lang="da-DK" sz="1700" dirty="0"/>
              <a:t> </a:t>
            </a:r>
            <a:r>
              <a:rPr lang="da-DK" sz="1700" dirty="0" err="1"/>
              <a:t>be</a:t>
            </a:r>
            <a:r>
              <a:rPr lang="da-DK" sz="1700" dirty="0"/>
              <a:t> </a:t>
            </a:r>
            <a:r>
              <a:rPr lang="da-DK" sz="1700" dirty="0" err="1"/>
              <a:t>launched</a:t>
            </a:r>
            <a:endParaRPr lang="da-DK" sz="1700" dirty="0"/>
          </a:p>
          <a:p>
            <a:pPr marL="0" indent="0">
              <a:buNone/>
            </a:pPr>
            <a:endParaRPr lang="da-DK" sz="1700" dirty="0"/>
          </a:p>
          <a:p>
            <a:r>
              <a:rPr lang="da-DK" sz="1700" dirty="0" smtClean="0"/>
              <a:t>AAU’s </a:t>
            </a:r>
            <a:r>
              <a:rPr lang="da-DK" sz="1700" dirty="0"/>
              <a:t>PBL principles </a:t>
            </a:r>
            <a:r>
              <a:rPr lang="da-DK" sz="1700" dirty="0" err="1"/>
              <a:t>are</a:t>
            </a:r>
            <a:r>
              <a:rPr lang="da-DK" sz="1700" dirty="0"/>
              <a:t> </a:t>
            </a:r>
            <a:r>
              <a:rPr lang="da-DK" sz="1700" dirty="0" err="1"/>
              <a:t>being</a:t>
            </a:r>
            <a:r>
              <a:rPr lang="da-DK" sz="1700" dirty="0"/>
              <a:t> </a:t>
            </a:r>
            <a:r>
              <a:rPr lang="da-DK" sz="1700" dirty="0" err="1"/>
              <a:t>continuously</a:t>
            </a:r>
            <a:r>
              <a:rPr lang="da-DK" sz="1700" dirty="0"/>
              <a:t> </a:t>
            </a:r>
            <a:r>
              <a:rPr lang="da-DK" sz="1700" dirty="0" err="1"/>
              <a:t>reassessed</a:t>
            </a:r>
            <a:endParaRPr lang="da-DK" sz="1700" dirty="0"/>
          </a:p>
          <a:p>
            <a:pPr marL="0" indent="0">
              <a:buNone/>
            </a:pPr>
            <a:endParaRPr lang="da-DK" sz="1700" dirty="0"/>
          </a:p>
          <a:p>
            <a:r>
              <a:rPr lang="da-DK" sz="1700" dirty="0"/>
              <a:t>IT </a:t>
            </a:r>
            <a:r>
              <a:rPr lang="da-DK" sz="1700" dirty="0" err="1"/>
              <a:t>will</a:t>
            </a:r>
            <a:r>
              <a:rPr lang="da-DK" sz="1700" dirty="0"/>
              <a:t> </a:t>
            </a:r>
            <a:r>
              <a:rPr lang="da-DK" sz="1700" dirty="0" err="1"/>
              <a:t>be</a:t>
            </a:r>
            <a:r>
              <a:rPr lang="da-DK" sz="1700" dirty="0"/>
              <a:t> </a:t>
            </a:r>
            <a:r>
              <a:rPr lang="da-DK" sz="1700" dirty="0" err="1"/>
              <a:t>integrated</a:t>
            </a:r>
            <a:r>
              <a:rPr lang="da-DK" sz="1700" dirty="0"/>
              <a:t> </a:t>
            </a:r>
            <a:r>
              <a:rPr lang="da-DK" sz="1700" dirty="0" err="1"/>
              <a:t>directly</a:t>
            </a:r>
            <a:r>
              <a:rPr lang="da-DK" sz="1700" dirty="0"/>
              <a:t> in the model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39552" y="553244"/>
            <a:ext cx="4752528" cy="968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smtClean="0"/>
              <a:t>ACTIONS</a:t>
            </a:r>
            <a:br>
              <a:rPr lang="da-DK" dirty="0" smtClean="0"/>
            </a:br>
            <a:r>
              <a:rPr lang="da-DK" dirty="0" smtClean="0"/>
              <a:t>PROBLEM BASED LEARNING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699" r="17949" b="-88"/>
          <a:stretch/>
        </p:blipFill>
        <p:spPr bwMode="auto">
          <a:xfrm>
            <a:off x="5580112" y="553244"/>
            <a:ext cx="3085200" cy="440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235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spc="300" dirty="0" smtClean="0"/>
              <a:t>THE PHILOSOPHY OF PBL</a:t>
            </a:r>
            <a:endParaRPr lang="da-DK" sz="2400" spc="3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860032" y="1057300"/>
            <a:ext cx="4114799" cy="4109856"/>
          </a:xfrm>
        </p:spPr>
        <p:txBody>
          <a:bodyPr>
            <a:normAutofit/>
          </a:bodyPr>
          <a:lstStyle/>
          <a:p>
            <a:r>
              <a:rPr lang="en-US" dirty="0"/>
              <a:t>The PBL-model assumes that students learn best when applying theory and research based knowledge in their work with an authentic problem. 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At </a:t>
            </a:r>
            <a:r>
              <a:rPr lang="en-US" dirty="0"/>
              <a:t>the same time, the model supports students in the development of their communication and cooperation competences and in acquiring the skills required when taking an analytical and result-oriented approach.</a:t>
            </a:r>
            <a:endParaRPr lang="da-DK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1365"/>
            <a:ext cx="367665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100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273249" y="874019"/>
            <a:ext cx="4824536" cy="4320481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endParaRPr lang="da-DK" sz="1900" dirty="0" smtClean="0"/>
          </a:p>
          <a:p>
            <a:pPr lvl="0"/>
            <a:r>
              <a:rPr lang="da-DK" sz="2000" dirty="0" smtClean="0"/>
              <a:t>The </a:t>
            </a:r>
            <a:r>
              <a:rPr lang="da-DK" sz="2000" dirty="0" err="1"/>
              <a:t>schools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r>
              <a:rPr lang="da-DK" sz="2000" dirty="0"/>
              <a:t> </a:t>
            </a:r>
            <a:r>
              <a:rPr lang="da-DK" sz="2000" dirty="0" err="1"/>
              <a:t>develop</a:t>
            </a:r>
            <a:r>
              <a:rPr lang="da-DK" sz="2000" dirty="0"/>
              <a:t> </a:t>
            </a:r>
            <a:r>
              <a:rPr lang="da-DK" sz="2000" dirty="0" err="1"/>
              <a:t>their</a:t>
            </a:r>
            <a:r>
              <a:rPr lang="da-DK" sz="2000" dirty="0"/>
              <a:t> programmes on the basis of the PBL principles </a:t>
            </a:r>
            <a:r>
              <a:rPr lang="da-DK" sz="2000" dirty="0" err="1"/>
              <a:t>updated</a:t>
            </a:r>
            <a:r>
              <a:rPr lang="da-DK" sz="2000" dirty="0"/>
              <a:t> in 2015</a:t>
            </a:r>
          </a:p>
          <a:p>
            <a:pPr marL="0" lvl="0" indent="0">
              <a:buNone/>
            </a:pPr>
            <a:endParaRPr lang="da-DK" sz="2000" dirty="0"/>
          </a:p>
          <a:p>
            <a:pPr lvl="0"/>
            <a:r>
              <a:rPr lang="da-DK" sz="2000" dirty="0"/>
              <a:t>The integration of PBL as an </a:t>
            </a:r>
            <a:r>
              <a:rPr lang="da-DK" sz="2000" dirty="0" err="1"/>
              <a:t>explicit</a:t>
            </a:r>
            <a:r>
              <a:rPr lang="da-DK" sz="2000" dirty="0"/>
              <a:t> </a:t>
            </a:r>
            <a:r>
              <a:rPr lang="da-DK" sz="2000" dirty="0" err="1"/>
              <a:t>learning</a:t>
            </a:r>
            <a:r>
              <a:rPr lang="da-DK" sz="2000" dirty="0"/>
              <a:t> </a:t>
            </a:r>
            <a:r>
              <a:rPr lang="da-DK" sz="2000" dirty="0" err="1"/>
              <a:t>objective</a:t>
            </a:r>
            <a:r>
              <a:rPr lang="da-DK" sz="2000" dirty="0"/>
              <a:t> in the curricula and </a:t>
            </a:r>
            <a:r>
              <a:rPr lang="da-DK" sz="2000" dirty="0" err="1"/>
              <a:t>regulations</a:t>
            </a:r>
            <a:r>
              <a:rPr lang="da-DK" sz="2000" dirty="0"/>
              <a:t> of all </a:t>
            </a:r>
            <a:r>
              <a:rPr lang="da-DK" sz="2000" dirty="0" err="1"/>
              <a:t>study</a:t>
            </a:r>
            <a:r>
              <a:rPr lang="da-DK" sz="2000" dirty="0"/>
              <a:t> programmes </a:t>
            </a:r>
            <a:r>
              <a:rPr lang="da-DK" sz="2000" dirty="0" err="1"/>
              <a:t>will</a:t>
            </a:r>
            <a:r>
              <a:rPr lang="da-DK" sz="2000" dirty="0"/>
              <a:t> </a:t>
            </a:r>
            <a:r>
              <a:rPr lang="da-DK" sz="2000" dirty="0" err="1"/>
              <a:t>be</a:t>
            </a:r>
            <a:r>
              <a:rPr lang="da-DK" sz="2000" dirty="0"/>
              <a:t> </a:t>
            </a:r>
            <a:r>
              <a:rPr lang="da-DK" sz="2000" dirty="0" err="1"/>
              <a:t>ensured</a:t>
            </a:r>
            <a:r>
              <a:rPr lang="da-DK" sz="2000" dirty="0"/>
              <a:t>.</a:t>
            </a:r>
          </a:p>
          <a:p>
            <a:pPr marL="0" lvl="0" indent="0">
              <a:buNone/>
            </a:pPr>
            <a:endParaRPr lang="da-DK" sz="2000" dirty="0"/>
          </a:p>
          <a:p>
            <a:pPr lvl="0"/>
            <a:r>
              <a:rPr lang="da-DK" sz="2000" dirty="0"/>
              <a:t>New </a:t>
            </a:r>
            <a:r>
              <a:rPr lang="da-DK" sz="2000" dirty="0" err="1"/>
              <a:t>staff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r>
              <a:rPr lang="da-DK" sz="2000" dirty="0"/>
              <a:t> </a:t>
            </a:r>
            <a:r>
              <a:rPr lang="da-DK" sz="2000" dirty="0" err="1"/>
              <a:t>receive</a:t>
            </a:r>
            <a:r>
              <a:rPr lang="da-DK" sz="2000" dirty="0"/>
              <a:t> </a:t>
            </a:r>
            <a:r>
              <a:rPr lang="da-DK" sz="2000" dirty="0" err="1"/>
              <a:t>systematic</a:t>
            </a:r>
            <a:r>
              <a:rPr lang="da-DK" sz="2000" dirty="0"/>
              <a:t> </a:t>
            </a:r>
            <a:r>
              <a:rPr lang="da-DK" sz="2000" dirty="0" err="1"/>
              <a:t>introduction</a:t>
            </a:r>
            <a:r>
              <a:rPr lang="da-DK" sz="2000" dirty="0"/>
              <a:t> to PBL</a:t>
            </a:r>
          </a:p>
          <a:p>
            <a:pPr marL="0" lvl="0" indent="0">
              <a:buNone/>
            </a:pPr>
            <a:endParaRPr lang="da-DK" sz="2000" dirty="0"/>
          </a:p>
          <a:p>
            <a:pPr lvl="0"/>
            <a:r>
              <a:rPr lang="da-DK" sz="2000" dirty="0"/>
              <a:t>The </a:t>
            </a:r>
            <a:r>
              <a:rPr lang="da-DK" sz="2000" dirty="0" err="1"/>
              <a:t>heads</a:t>
            </a:r>
            <a:r>
              <a:rPr lang="da-DK" sz="2000" dirty="0"/>
              <a:t> of </a:t>
            </a:r>
            <a:r>
              <a:rPr lang="da-DK" sz="2000" dirty="0" err="1"/>
              <a:t>departments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r>
              <a:rPr lang="da-DK" sz="2000" dirty="0"/>
              <a:t> </a:t>
            </a:r>
            <a:r>
              <a:rPr lang="da-DK" sz="2000" dirty="0" err="1"/>
              <a:t>prepare</a:t>
            </a:r>
            <a:r>
              <a:rPr lang="da-DK" sz="2000" dirty="0"/>
              <a:t> a plan for and </a:t>
            </a:r>
            <a:r>
              <a:rPr lang="da-DK" sz="2000" dirty="0" err="1"/>
              <a:t>ensure</a:t>
            </a:r>
            <a:r>
              <a:rPr lang="da-DK" sz="2000" dirty="0"/>
              <a:t> the on-</a:t>
            </a:r>
            <a:r>
              <a:rPr lang="da-DK" sz="2000" dirty="0" err="1"/>
              <a:t>going</a:t>
            </a:r>
            <a:r>
              <a:rPr lang="da-DK" sz="2000" dirty="0"/>
              <a:t> </a:t>
            </a:r>
            <a:r>
              <a:rPr lang="da-DK" sz="2000" dirty="0" err="1"/>
              <a:t>upgrading</a:t>
            </a:r>
            <a:r>
              <a:rPr lang="da-DK" sz="2000" dirty="0"/>
              <a:t> of the PBL and IT </a:t>
            </a:r>
            <a:r>
              <a:rPr lang="da-DK" sz="2000" dirty="0" err="1"/>
              <a:t>competences</a:t>
            </a:r>
            <a:r>
              <a:rPr lang="da-DK" sz="2000" dirty="0"/>
              <a:t> of </a:t>
            </a:r>
            <a:r>
              <a:rPr lang="da-DK" sz="2000" dirty="0" err="1"/>
              <a:t>teaching</a:t>
            </a:r>
            <a:r>
              <a:rPr lang="da-DK" sz="2000" dirty="0"/>
              <a:t> </a:t>
            </a:r>
            <a:r>
              <a:rPr lang="da-DK" sz="2000" dirty="0" err="1"/>
              <a:t>staff</a:t>
            </a:r>
            <a:endParaRPr lang="da-DK" sz="2000" dirty="0"/>
          </a:p>
          <a:p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7386" y="198935"/>
            <a:ext cx="4752528" cy="968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smtClean="0"/>
              <a:t>ACTIONS</a:t>
            </a:r>
            <a:br>
              <a:rPr lang="da-DK" dirty="0" smtClean="0"/>
            </a:br>
            <a:r>
              <a:rPr lang="da-DK" dirty="0" smtClean="0"/>
              <a:t>PROBLEM BASED LEARNING</a:t>
            </a:r>
            <a:br>
              <a:rPr lang="da-DK" dirty="0" smtClean="0"/>
            </a:br>
            <a:endParaRPr lang="da-D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148" r="4331" b="-148"/>
          <a:stretch/>
        </p:blipFill>
        <p:spPr bwMode="auto">
          <a:xfrm>
            <a:off x="5436096" y="625251"/>
            <a:ext cx="3162299" cy="438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844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spc="300" dirty="0" smtClean="0"/>
              <a:t>THE IDEA OF PBL</a:t>
            </a:r>
            <a:endParaRPr lang="da-DK" sz="2400" spc="3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860032" y="1057300"/>
            <a:ext cx="4114799" cy="41098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 smtClean="0"/>
              <a:t>AAU model </a:t>
            </a:r>
            <a:r>
              <a:rPr lang="en-US" dirty="0"/>
              <a:t>includes project work based on authentic problems, self-governed group work </a:t>
            </a:r>
            <a:r>
              <a:rPr lang="en-US" dirty="0" smtClean="0"/>
              <a:t>and collaboration.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AAU </a:t>
            </a:r>
            <a:r>
              <a:rPr lang="en-US" dirty="0"/>
              <a:t>model provides students with tools for independent acquisition of </a:t>
            </a:r>
            <a:r>
              <a:rPr lang="en-US" dirty="0" smtClean="0"/>
              <a:t>knowledge, skills </a:t>
            </a:r>
            <a:r>
              <a:rPr lang="en-US" dirty="0"/>
              <a:t>and competences at an advanced academic level.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During </a:t>
            </a:r>
            <a:r>
              <a:rPr lang="en-US" dirty="0"/>
              <a:t>their studies, many students</a:t>
            </a:r>
          </a:p>
          <a:p>
            <a:r>
              <a:rPr lang="en-US" dirty="0"/>
              <a:t>will also have the opportunity </a:t>
            </a:r>
            <a:r>
              <a:rPr lang="en-US" dirty="0" smtClean="0"/>
              <a:t>to cooperate </a:t>
            </a:r>
            <a:r>
              <a:rPr lang="en-US" dirty="0"/>
              <a:t>with external partners on the solution of </a:t>
            </a:r>
            <a:r>
              <a:rPr lang="en-US" dirty="0" smtClean="0"/>
              <a:t>scientific problems</a:t>
            </a:r>
            <a:r>
              <a:rPr lang="en-US" dirty="0"/>
              <a:t>.</a:t>
            </a:r>
            <a:endParaRPr lang="da-DK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1356"/>
            <a:ext cx="4224337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11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spc="300" dirty="0" smtClean="0"/>
              <a:t>BASIC PRINCIPLES OF PBL</a:t>
            </a:r>
            <a:endParaRPr lang="da-DK" sz="2400" spc="3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067944" y="1181365"/>
            <a:ext cx="4464496" cy="375386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 </a:t>
            </a:r>
            <a:r>
              <a:rPr lang="en-US" dirty="0" err="1" smtClean="0"/>
              <a:t>organisation</a:t>
            </a:r>
            <a:r>
              <a:rPr lang="en-US" dirty="0" smtClean="0"/>
              <a:t> creates the framework of </a:t>
            </a:r>
            <a:r>
              <a:rPr lang="en-US" dirty="0" smtClean="0"/>
              <a:t>problem based </a:t>
            </a:r>
            <a:r>
              <a:rPr lang="en-US" dirty="0" smtClean="0"/>
              <a:t>learning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Courses support the project work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Cooperation is a driving force in </a:t>
            </a:r>
            <a:r>
              <a:rPr lang="en-US" dirty="0" smtClean="0"/>
              <a:t>problem based </a:t>
            </a:r>
            <a:r>
              <a:rPr lang="en-US" dirty="0" smtClean="0"/>
              <a:t>project work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problem based </a:t>
            </a:r>
            <a:r>
              <a:rPr lang="en-US" dirty="0" smtClean="0"/>
              <a:t>project work of the groups must be exemplary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students are responsible for their own learning achievements</a:t>
            </a:r>
            <a:endParaRPr lang="da-DK" dirty="0"/>
          </a:p>
        </p:txBody>
      </p:sp>
      <p:sp>
        <p:nvSpPr>
          <p:cNvPr id="9" name="Pladsholder til tekst 3"/>
          <p:cNvSpPr txBox="1">
            <a:spLocks/>
          </p:cNvSpPr>
          <p:nvPr/>
        </p:nvSpPr>
        <p:spPr>
          <a:xfrm>
            <a:off x="602318" y="1633364"/>
            <a:ext cx="3008313" cy="2448272"/>
          </a:xfrm>
          <a:prstGeom prst="rect">
            <a:avLst/>
          </a:prstGeom>
          <a:solidFill>
            <a:srgbClr val="211A5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rgbClr val="211A5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rgbClr val="211A5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rgbClr val="211A5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rgbClr val="211A5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rgbClr val="211A5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All educational activities at Aalborg University involve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Problem based </a:t>
            </a:r>
            <a:r>
              <a:rPr lang="en-US" dirty="0" smtClean="0">
                <a:solidFill>
                  <a:schemeClr val="bg1"/>
                </a:solidFill>
              </a:rPr>
              <a:t>project work, which takes as its point of departure a set of principles that constitute the AAU model of problem-based learning (PBL).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1447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8396" y="1057300"/>
            <a:ext cx="7787208" cy="38884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GB" altLang="da-DK" dirty="0"/>
              <a:t>Supervisors present the thematic framework of the semester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da-DK" dirty="0"/>
              <a:t>Students brainstorm on ideas for projects and form groups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da-DK" dirty="0"/>
              <a:t>Students produce an early problem formulation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GB" altLang="da-DK" dirty="0"/>
              <a:t>The students will have to:</a:t>
            </a:r>
          </a:p>
          <a:p>
            <a:pPr lvl="1">
              <a:buFontTx/>
              <a:buChar char="•"/>
            </a:pPr>
            <a:r>
              <a:rPr lang="en-GB" altLang="da-DK" dirty="0"/>
              <a:t>Find a problem and case, identify methods on how to investigate the problem (purely theoretical, through interviews, video-observation and analysis, questionnaires, ethnographic observation etc.)</a:t>
            </a:r>
          </a:p>
          <a:p>
            <a:pPr lvl="1">
              <a:buFontTx/>
              <a:buChar char="•"/>
            </a:pPr>
            <a:r>
              <a:rPr lang="en-GB" altLang="da-DK" dirty="0"/>
              <a:t>Discuss their methods, and why they investigate their problem in a particular manner</a:t>
            </a:r>
          </a:p>
          <a:p>
            <a:pPr lvl="1">
              <a:buFontTx/>
              <a:buChar char="•"/>
            </a:pPr>
            <a:r>
              <a:rPr lang="en-GB" altLang="da-DK" dirty="0"/>
              <a:t>Identify theories or theoretical concepts that will help them understand their problem</a:t>
            </a:r>
          </a:p>
          <a:p>
            <a:pPr lvl="1">
              <a:buFontTx/>
              <a:buChar char="•"/>
            </a:pPr>
            <a:r>
              <a:rPr lang="en-GB" altLang="da-DK" dirty="0"/>
              <a:t>(Often) conduct empirical investigations, that are analysed</a:t>
            </a:r>
          </a:p>
          <a:p>
            <a:pPr>
              <a:buFontTx/>
              <a:buChar char="•"/>
            </a:pPr>
            <a:r>
              <a:rPr lang="en-GB" altLang="da-DK" dirty="0"/>
              <a:t>All this is done in collaboration with the supervisor, who helps the students to identify relevant methods, theories etc. </a:t>
            </a:r>
          </a:p>
          <a:p>
            <a:endParaRPr lang="da-DK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spc="300" dirty="0" smtClean="0"/>
              <a:t>TYPICAL COMPONENTS IN PBL PROCESS</a:t>
            </a:r>
            <a:endParaRPr lang="da-DK" sz="2400" spc="300" dirty="0"/>
          </a:p>
        </p:txBody>
      </p:sp>
    </p:spTree>
    <p:extLst>
      <p:ext uri="{BB962C8B-B14F-4D97-AF65-F5344CB8AC3E}">
        <p14:creationId xmlns:p14="http://schemas.microsoft.com/office/powerpoint/2010/main" val="35516578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211A5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spc="300" dirty="0" smtClean="0"/>
              <a:t>THE PBL PROCESS</a:t>
            </a:r>
            <a:endParaRPr lang="da-DK" sz="2400" spc="300" dirty="0"/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405451"/>
              </p:ext>
            </p:extLst>
          </p:nvPr>
        </p:nvGraphicFramePr>
        <p:xfrm>
          <a:off x="457200" y="1417340"/>
          <a:ext cx="807524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pe 6"/>
          <p:cNvGrpSpPr/>
          <p:nvPr/>
        </p:nvGrpSpPr>
        <p:grpSpPr>
          <a:xfrm>
            <a:off x="1495872" y="936186"/>
            <a:ext cx="1800200" cy="1169690"/>
            <a:chOff x="5652668" y="1029652"/>
            <a:chExt cx="2422572" cy="1372870"/>
          </a:xfrm>
          <a:solidFill>
            <a:srgbClr val="54616E"/>
          </a:solidFill>
        </p:grpSpPr>
        <p:sp>
          <p:nvSpPr>
            <p:cNvPr id="8" name="Afrundet rektangel 7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kern="1200" dirty="0" err="1" smtClean="0"/>
                <a:t>Literature</a:t>
              </a:r>
              <a:endParaRPr lang="da-DK" b="1" kern="1200" dirty="0"/>
            </a:p>
          </p:txBody>
        </p:sp>
      </p:grpSp>
      <p:grpSp>
        <p:nvGrpSpPr>
          <p:cNvPr id="26" name="Gruppe 25"/>
          <p:cNvGrpSpPr/>
          <p:nvPr/>
        </p:nvGrpSpPr>
        <p:grpSpPr>
          <a:xfrm>
            <a:off x="3585123" y="911030"/>
            <a:ext cx="1800200" cy="1169690"/>
            <a:chOff x="5652668" y="1029652"/>
            <a:chExt cx="2422572" cy="1372870"/>
          </a:xfrm>
          <a:solidFill>
            <a:srgbClr val="54616E"/>
          </a:solidFill>
        </p:grpSpPr>
        <p:sp>
          <p:nvSpPr>
            <p:cNvPr id="27" name="Afrundet rektangel 26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kern="1200" dirty="0" err="1" smtClean="0"/>
                <a:t>Lectures</a:t>
              </a:r>
              <a:endParaRPr lang="da-DK" b="1" kern="1200" dirty="0"/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5652120" y="936186"/>
            <a:ext cx="1800200" cy="1169690"/>
            <a:chOff x="5652668" y="1029652"/>
            <a:chExt cx="2422572" cy="1372870"/>
          </a:xfrm>
          <a:solidFill>
            <a:srgbClr val="54616E"/>
          </a:solidFill>
        </p:grpSpPr>
        <p:sp>
          <p:nvSpPr>
            <p:cNvPr id="30" name="Afrundet rektangel 29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kern="1200" dirty="0" smtClean="0"/>
                <a:t>Group </a:t>
              </a:r>
              <a:r>
                <a:rPr lang="da-DK" b="1" dirty="0" smtClean="0"/>
                <a:t>Studies</a:t>
              </a:r>
              <a:endParaRPr lang="da-DK" b="1" kern="1200" dirty="0"/>
            </a:p>
          </p:txBody>
        </p:sp>
      </p:grpSp>
      <p:grpSp>
        <p:nvGrpSpPr>
          <p:cNvPr id="35" name="Gruppe 34"/>
          <p:cNvGrpSpPr/>
          <p:nvPr/>
        </p:nvGrpSpPr>
        <p:grpSpPr>
          <a:xfrm>
            <a:off x="3585123" y="4155480"/>
            <a:ext cx="1800200" cy="1169690"/>
            <a:chOff x="5652668" y="1029652"/>
            <a:chExt cx="2422572" cy="1372870"/>
          </a:xfrm>
          <a:solidFill>
            <a:srgbClr val="54616E"/>
          </a:solidFill>
        </p:grpSpPr>
        <p:sp>
          <p:nvSpPr>
            <p:cNvPr id="36" name="Afrundet rektangel 35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dirty="0" smtClean="0"/>
                <a:t>Field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kern="1200" dirty="0" smtClean="0"/>
                <a:t>Work</a:t>
              </a:r>
              <a:endParaRPr lang="da-DK" b="1" kern="1200" dirty="0"/>
            </a:p>
          </p:txBody>
        </p:sp>
      </p:grpSp>
      <p:grpSp>
        <p:nvGrpSpPr>
          <p:cNvPr id="38" name="Gruppe 37"/>
          <p:cNvGrpSpPr/>
          <p:nvPr/>
        </p:nvGrpSpPr>
        <p:grpSpPr>
          <a:xfrm>
            <a:off x="5676744" y="4155480"/>
            <a:ext cx="1800200" cy="1169690"/>
            <a:chOff x="5652668" y="1029652"/>
            <a:chExt cx="2422572" cy="1372870"/>
          </a:xfrm>
        </p:grpSpPr>
        <p:sp>
          <p:nvSpPr>
            <p:cNvPr id="39" name="Afrundet rektangel 38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solidFill>
              <a:srgbClr val="54616E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dirty="0" smtClean="0"/>
                <a:t>Experiments</a:t>
              </a:r>
              <a:endParaRPr lang="da-DK" b="1" kern="1200" dirty="0"/>
            </a:p>
          </p:txBody>
        </p:sp>
      </p:grpSp>
      <p:grpSp>
        <p:nvGrpSpPr>
          <p:cNvPr id="44" name="Gruppe 43"/>
          <p:cNvGrpSpPr/>
          <p:nvPr/>
        </p:nvGrpSpPr>
        <p:grpSpPr>
          <a:xfrm>
            <a:off x="1452149" y="4124597"/>
            <a:ext cx="1800200" cy="1169690"/>
            <a:chOff x="5652668" y="1029652"/>
            <a:chExt cx="2422572" cy="1372870"/>
          </a:xfrm>
          <a:solidFill>
            <a:srgbClr val="54616E"/>
          </a:solidFill>
        </p:grpSpPr>
        <p:sp>
          <p:nvSpPr>
            <p:cNvPr id="45" name="Afrundet rektangel 44"/>
            <p:cNvSpPr/>
            <p:nvPr/>
          </p:nvSpPr>
          <p:spPr>
            <a:xfrm>
              <a:off x="5652668" y="1029652"/>
              <a:ext cx="2422572" cy="13728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Afrundet rektangel 4"/>
            <p:cNvSpPr/>
            <p:nvPr/>
          </p:nvSpPr>
          <p:spPr>
            <a:xfrm>
              <a:off x="5719686" y="1096670"/>
              <a:ext cx="2288536" cy="12388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b="1" dirty="0" err="1" smtClean="0"/>
                <a:t>Tutorials</a:t>
              </a:r>
              <a:endParaRPr lang="da-DK" b="1" kern="1200" dirty="0"/>
            </a:p>
          </p:txBody>
        </p:sp>
      </p:grpSp>
      <p:sp>
        <p:nvSpPr>
          <p:cNvPr id="49" name="Højrepil 48"/>
          <p:cNvSpPr/>
          <p:nvPr/>
        </p:nvSpPr>
        <p:spPr>
          <a:xfrm rot="2733069">
            <a:off x="3089188" y="1934996"/>
            <a:ext cx="531670" cy="46484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Højrepil 49"/>
          <p:cNvSpPr/>
          <p:nvPr/>
        </p:nvSpPr>
        <p:spPr>
          <a:xfrm rot="18928766">
            <a:off x="3016582" y="3892176"/>
            <a:ext cx="531670" cy="464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Højrepil 50"/>
          <p:cNvSpPr/>
          <p:nvPr/>
        </p:nvSpPr>
        <p:spPr>
          <a:xfrm rot="5400000">
            <a:off x="4219388" y="1873454"/>
            <a:ext cx="531670" cy="464844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Højrepil 51"/>
          <p:cNvSpPr/>
          <p:nvPr/>
        </p:nvSpPr>
        <p:spPr>
          <a:xfrm rot="8205500">
            <a:off x="5460710" y="1934996"/>
            <a:ext cx="531670" cy="464844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3" name="Højrepil 52"/>
          <p:cNvSpPr/>
          <p:nvPr/>
        </p:nvSpPr>
        <p:spPr>
          <a:xfrm rot="16200000">
            <a:off x="4219388" y="3892176"/>
            <a:ext cx="531670" cy="464844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Højrepil 53"/>
          <p:cNvSpPr/>
          <p:nvPr/>
        </p:nvSpPr>
        <p:spPr>
          <a:xfrm rot="13574293">
            <a:off x="5471216" y="3883898"/>
            <a:ext cx="531670" cy="464844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6325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/>
        </p:nvGrpSpPr>
        <p:grpSpPr>
          <a:xfrm>
            <a:off x="539552" y="697260"/>
            <a:ext cx="8287702" cy="4566636"/>
            <a:chOff x="411767" y="232135"/>
            <a:chExt cx="8287702" cy="45666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8" b="8853"/>
            <a:stretch/>
          </p:blipFill>
          <p:spPr bwMode="auto">
            <a:xfrm>
              <a:off x="4565619" y="232135"/>
              <a:ext cx="4133850" cy="4566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9" b="10060"/>
            <a:stretch/>
          </p:blipFill>
          <p:spPr bwMode="auto">
            <a:xfrm>
              <a:off x="411767" y="232135"/>
              <a:ext cx="4153852" cy="4566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kstboks 4"/>
          <p:cNvSpPr txBox="1"/>
          <p:nvPr/>
        </p:nvSpPr>
        <p:spPr>
          <a:xfrm>
            <a:off x="1212322" y="1777380"/>
            <a:ext cx="2808312" cy="2062103"/>
          </a:xfrm>
          <a:prstGeom prst="rect">
            <a:avLst/>
          </a:prstGeom>
          <a:solidFill>
            <a:srgbClr val="211A52"/>
          </a:solidFill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</a:rPr>
              <a:t>The </a:t>
            </a:r>
            <a:r>
              <a:rPr lang="da-DK" sz="1600" dirty="0" err="1" smtClean="0">
                <a:solidFill>
                  <a:schemeClr val="bg1"/>
                </a:solidFill>
              </a:rPr>
              <a:t>figure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illustrates</a:t>
            </a:r>
            <a:r>
              <a:rPr lang="da-DK" sz="1600" dirty="0" smtClean="0">
                <a:solidFill>
                  <a:schemeClr val="bg1"/>
                </a:solidFill>
              </a:rPr>
              <a:t> the </a:t>
            </a:r>
            <a:r>
              <a:rPr lang="da-DK" sz="1600" dirty="0" err="1" smtClean="0">
                <a:solidFill>
                  <a:schemeClr val="bg1"/>
                </a:solidFill>
              </a:rPr>
              <a:t>interaction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between</a:t>
            </a:r>
            <a:r>
              <a:rPr lang="da-DK" sz="1600" dirty="0" smtClean="0">
                <a:solidFill>
                  <a:schemeClr val="bg1"/>
                </a:solidFill>
              </a:rPr>
              <a:t> the AAU </a:t>
            </a:r>
            <a:r>
              <a:rPr lang="da-DK" sz="1600" dirty="0" err="1" smtClean="0">
                <a:solidFill>
                  <a:schemeClr val="bg1"/>
                </a:solidFill>
              </a:rPr>
              <a:t>model’s</a:t>
            </a:r>
            <a:r>
              <a:rPr lang="da-DK" sz="1600" dirty="0" smtClean="0">
                <a:solidFill>
                  <a:schemeClr val="bg1"/>
                </a:solidFill>
              </a:rPr>
              <a:t> basic principles of PBL, the </a:t>
            </a:r>
            <a:r>
              <a:rPr lang="da-DK" sz="1600" dirty="0" err="1" smtClean="0">
                <a:solidFill>
                  <a:schemeClr val="bg1"/>
                </a:solidFill>
              </a:rPr>
              <a:t>educational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framework</a:t>
            </a:r>
            <a:r>
              <a:rPr lang="da-DK" sz="1600" dirty="0" smtClean="0">
                <a:solidFill>
                  <a:schemeClr val="bg1"/>
                </a:solidFill>
              </a:rPr>
              <a:t>, stakeholders, </a:t>
            </a:r>
            <a:r>
              <a:rPr lang="da-DK" sz="1600" dirty="0" err="1" smtClean="0">
                <a:solidFill>
                  <a:schemeClr val="bg1"/>
                </a:solidFill>
              </a:rPr>
              <a:t>practices</a:t>
            </a:r>
            <a:r>
              <a:rPr lang="da-DK" sz="1600" dirty="0" smtClean="0">
                <a:solidFill>
                  <a:schemeClr val="bg1"/>
                </a:solidFill>
              </a:rPr>
              <a:t> and support </a:t>
            </a:r>
            <a:r>
              <a:rPr lang="da-DK" sz="1600" dirty="0" err="1" smtClean="0">
                <a:solidFill>
                  <a:schemeClr val="bg1"/>
                </a:solidFill>
              </a:rPr>
              <a:t>functions</a:t>
            </a:r>
            <a:r>
              <a:rPr lang="da-DK" sz="1600" dirty="0" smtClean="0">
                <a:solidFill>
                  <a:schemeClr val="bg1"/>
                </a:solidFill>
              </a:rPr>
              <a:t> at Aalborg </a:t>
            </a:r>
            <a:r>
              <a:rPr lang="da-DK" sz="1600" dirty="0" err="1" smtClean="0">
                <a:solidFill>
                  <a:schemeClr val="bg1"/>
                </a:solidFill>
              </a:rPr>
              <a:t>University</a:t>
            </a:r>
            <a:r>
              <a:rPr lang="da-DK" sz="1600" dirty="0" smtClean="0">
                <a:solidFill>
                  <a:schemeClr val="bg1"/>
                </a:solidFill>
              </a:rPr>
              <a:t>.</a:t>
            </a:r>
            <a:endParaRPr lang="da-DK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9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EDUCATIONAL VISION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5076056" y="2281436"/>
            <a:ext cx="3600400" cy="25442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Aalborg University has a clearly articulated vision for problem-based project work and learning in all its study </a:t>
            </a:r>
            <a:r>
              <a:rPr lang="en-US" dirty="0" err="1" smtClean="0"/>
              <a:t>programmes</a:t>
            </a:r>
            <a:r>
              <a:rPr lang="en-US" dirty="0" smtClean="0"/>
              <a:t>.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1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28"/>
            <a:ext cx="3543300" cy="468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20689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1100505"/>
            <a:ext cx="3888432" cy="968375"/>
          </a:xfrm>
        </p:spPr>
        <p:txBody>
          <a:bodyPr/>
          <a:lstStyle/>
          <a:p>
            <a:pPr algn="ctr"/>
            <a:r>
              <a:rPr lang="da-DK" dirty="0" smtClean="0"/>
              <a:t>CURRICULUM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932040" y="2209428"/>
            <a:ext cx="3600400" cy="25442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AAU model’s basic principles are incorporated into all curricula at the university. </a:t>
            </a:r>
            <a:endParaRPr lang="da-DK" dirty="0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6444208" y="841276"/>
            <a:ext cx="518458" cy="518458"/>
          </a:xfrm>
          <a:prstGeom prst="ellipse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/>
          <a:stretch/>
        </p:blipFill>
        <p:spPr bwMode="auto">
          <a:xfrm>
            <a:off x="467543" y="361482"/>
            <a:ext cx="3529338" cy="464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5537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AU_EN_16_10_waves">
  <a:themeElements>
    <a:clrScheme name="AAU farver">
      <a:dk1>
        <a:srgbClr val="211A52"/>
      </a:dk1>
      <a:lt1>
        <a:srgbClr val="FFFFFF"/>
      </a:lt1>
      <a:dk2>
        <a:srgbClr val="54616E"/>
      </a:dk2>
      <a:lt2>
        <a:srgbClr val="FFFFFF"/>
      </a:lt2>
      <a:accent1>
        <a:srgbClr val="594FBF"/>
      </a:accent1>
      <a:accent2>
        <a:srgbClr val="B2A2C7"/>
      </a:accent2>
      <a:accent3>
        <a:srgbClr val="C3D69B"/>
      </a:accent3>
      <a:accent4>
        <a:srgbClr val="95B3D7"/>
      </a:accent4>
      <a:accent5>
        <a:srgbClr val="548DD4"/>
      </a:accent5>
      <a:accent6>
        <a:srgbClr val="BFBFBF"/>
      </a:accent6>
      <a:hlink>
        <a:srgbClr val="0000BF"/>
      </a:hlink>
      <a:folHlink>
        <a:srgbClr val="800080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AAU_EN_16_10_waves</Template>
  <TotalTime>245</TotalTime>
  <Words>731</Words>
  <Application>Microsoft Office PowerPoint</Application>
  <PresentationFormat>Skærmshow (16:10)</PresentationFormat>
  <Paragraphs>110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20</vt:i4>
      </vt:variant>
    </vt:vector>
  </HeadingPairs>
  <TitlesOfParts>
    <vt:vector size="21" baseType="lpstr">
      <vt:lpstr>AAU_EN_16_10_waves</vt:lpstr>
      <vt:lpstr>PROBLEM BASED  LEARNING (PBL) ”the aau model”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EDUCATIONAL VISION</vt:lpstr>
      <vt:lpstr>CURRICULUM</vt:lpstr>
      <vt:lpstr>ASSESMENT</vt:lpstr>
      <vt:lpstr>STUDENTS</vt:lpstr>
      <vt:lpstr>ACADEMIC STAFF</vt:lpstr>
      <vt:lpstr>EXTERNAL RELATIONS</vt:lpstr>
      <vt:lpstr>RESOURCES</vt:lpstr>
      <vt:lpstr>STUDENT ORGANISATION AND PROGRAMME ADMINISTRATION</vt:lpstr>
      <vt:lpstr>RESEARCH IN PBL</vt:lpstr>
      <vt:lpstr>KNOWLEDGE FOR THE WORLD</vt:lpstr>
      <vt:lpstr>VISION FOR  PROBLEM BASED LEARNING </vt:lpstr>
      <vt:lpstr>PowerPoint-præsentation</vt:lpstr>
      <vt:lpstr>PowerPoint-præsentation</vt:lpstr>
    </vt:vector>
  </TitlesOfParts>
  <Company>Aalborg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PROBLEM-BASED  LEARNING (pbl)</dc:title>
  <dc:creator>Anne Bollerslev</dc:creator>
  <cp:lastModifiedBy>Anne Bollerslev</cp:lastModifiedBy>
  <cp:revision>16</cp:revision>
  <dcterms:created xsi:type="dcterms:W3CDTF">2016-02-05T12:21:03Z</dcterms:created>
  <dcterms:modified xsi:type="dcterms:W3CDTF">2016-02-08T09:49:41Z</dcterms:modified>
</cp:coreProperties>
</file>